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299" r:id="rId3"/>
    <p:sldId id="302" r:id="rId4"/>
    <p:sldId id="306" r:id="rId5"/>
    <p:sldId id="303" r:id="rId6"/>
    <p:sldId id="315" r:id="rId7"/>
    <p:sldId id="313" r:id="rId8"/>
    <p:sldId id="314" r:id="rId9"/>
    <p:sldId id="311" r:id="rId10"/>
    <p:sldId id="317" r:id="rId11"/>
    <p:sldId id="318" r:id="rId12"/>
    <p:sldId id="256" r:id="rId13"/>
    <p:sldId id="257" r:id="rId14"/>
    <p:sldId id="291" r:id="rId15"/>
    <p:sldId id="258" r:id="rId16"/>
    <p:sldId id="290" r:id="rId17"/>
    <p:sldId id="259" r:id="rId18"/>
    <p:sldId id="266" r:id="rId19"/>
    <p:sldId id="260" r:id="rId20"/>
    <p:sldId id="261" r:id="rId21"/>
    <p:sldId id="262" r:id="rId22"/>
    <p:sldId id="272" r:id="rId23"/>
    <p:sldId id="292" r:id="rId24"/>
    <p:sldId id="263" r:id="rId25"/>
    <p:sldId id="268" r:id="rId26"/>
    <p:sldId id="269" r:id="rId27"/>
    <p:sldId id="285" r:id="rId28"/>
    <p:sldId id="293" r:id="rId29"/>
    <p:sldId id="282" r:id="rId30"/>
    <p:sldId id="270" r:id="rId31"/>
    <p:sldId id="275" r:id="rId32"/>
    <p:sldId id="294" r:id="rId33"/>
    <p:sldId id="276" r:id="rId34"/>
    <p:sldId id="316" r:id="rId35"/>
    <p:sldId id="319" r:id="rId36"/>
    <p:sldId id="265" r:id="rId37"/>
    <p:sldId id="288" r:id="rId38"/>
    <p:sldId id="289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798"/>
    <a:srgbClr val="007A37"/>
    <a:srgbClr val="10661A"/>
    <a:srgbClr val="EEED90"/>
    <a:srgbClr val="BB0101"/>
    <a:srgbClr val="9E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69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7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6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1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2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4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0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6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3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50D52-3B02-EE4F-AA02-A2946D0F54E3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82850-1D50-BD49-9C3B-976D7986D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FASTQ_format#Encodin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broadinstitute.github.io/picard/explain-flags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uni-muenster.de/tools/nanopipe/usage/" TargetMode="External"/><Relationship Id="rId2" Type="http://schemas.openxmlformats.org/officeDocument/2006/relationships/hyperlink" Target="http://www.bioinformatics.org/sms/iupac.html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informatics.babraham.ac.uk/projects/fastqc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bioinformatics.uni-muenster.de/tools/nanopipe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ommunity.sophos.com/kb/en-us/13195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informatics.uni-muenster.de/home/presentations" TargetMode="External"/><Relationship Id="rId2" Type="http://schemas.openxmlformats.org/officeDocument/2006/relationships/hyperlink" Target="http://www.compgen.uni-muenster.de/home/presentations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67187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What is next?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12837"/>
            <a:ext cx="6400800" cy="1752600"/>
          </a:xfrm>
        </p:spPr>
        <p:txBody>
          <a:bodyPr/>
          <a:lstStyle/>
          <a:p>
            <a:r>
              <a:rPr lang="en-US" dirty="0" err="1" smtClean="0"/>
              <a:t>MinION</a:t>
            </a:r>
            <a:r>
              <a:rPr lang="en-US" dirty="0" smtClean="0"/>
              <a:t> sequencing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06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486" y="2053087"/>
            <a:ext cx="650431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</a:rPr>
              <a:t>Mind gaps in command line! </a:t>
            </a: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“quotes save from blanks”</a:t>
            </a:r>
            <a:r>
              <a:rPr lang="en-US" sz="2400" i="1" dirty="0" smtClean="0">
                <a:solidFill>
                  <a:schemeClr val="accent4">
                    <a:lumMod val="75000"/>
                  </a:schemeClr>
                </a:solidFill>
              </a:rPr>
              <a:t>, otherwise the program may be confused…</a:t>
            </a:r>
            <a:endParaRPr lang="en-US" sz="24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9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8256" y="60382"/>
            <a:ext cx="280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Albacore features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752" y="337195"/>
            <a:ext cx="847976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Number of CPU: how powerful your computer is and how fast you can run software </a:t>
            </a:r>
          </a:p>
          <a:p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How to wisely use computational power: balance between the number of CPU and memory capacity. If your computer has 4 CPUs, you can type in the Albacore command ‘8 CPUs’ </a:t>
            </a:r>
            <a:r>
              <a:rPr lang="en-US" sz="1600" i="1" u="sng" dirty="0" smtClean="0">
                <a:solidFill>
                  <a:schemeClr val="bg1">
                    <a:lumMod val="50000"/>
                  </a:schemeClr>
                </a:solidFill>
              </a:rPr>
              <a:t>if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the memory is enough. This means your computer has 1Gb memory for each working core (8 Gb in this case) plus 4 Gb as basic memory</a:t>
            </a:r>
            <a:endParaRPr lang="en-US" sz="1600" i="1" dirty="0" smtClean="0"/>
          </a:p>
          <a:p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Command for Albacore run: </a:t>
            </a:r>
          </a:p>
          <a:p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altLang="en-US" sz="1600" b="1" dirty="0" smtClean="0">
                <a:solidFill>
                  <a:srgbClr val="FF0000"/>
                </a:solidFill>
                <a:latin typeface="Arial Unicode MS" panose="020B0604020202020204" pitchFamily="34" charset="-128"/>
              </a:rPr>
              <a:t>“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C</a:t>
            </a:r>
            <a:r>
              <a:rPr lang="en-US" altLang="en-US" sz="1600" dirty="0">
                <a:latin typeface="Arial Unicode MS" panose="020B0604020202020204" pitchFamily="34" charset="-128"/>
              </a:rPr>
              <a:t>:\Program 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Files\Oxford  </a:t>
            </a:r>
            <a:r>
              <a:rPr lang="en-US" altLang="en-US" sz="1600" dirty="0" err="1" smtClean="0">
                <a:latin typeface="Arial Unicode MS" panose="020B0604020202020204" pitchFamily="34" charset="-128"/>
              </a:rPr>
              <a:t>Nanopore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\</a:t>
            </a:r>
            <a:r>
              <a:rPr lang="en-US" altLang="en-US" sz="1600" dirty="0" err="1" smtClean="0">
                <a:latin typeface="Arial Unicode MS" panose="020B0604020202020204" pitchFamily="34" charset="-128"/>
              </a:rPr>
              <a:t>ont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 Albacore\read</a:t>
            </a:r>
            <a:r>
              <a:rPr lang="en-US" altLang="en-US" sz="1600" b="1" dirty="0" smtClean="0">
                <a:solidFill>
                  <a:srgbClr val="00B050"/>
                </a:solidFill>
                <a:latin typeface="Arial Unicode MS" panose="020B0604020202020204" pitchFamily="34" charset="-128"/>
              </a:rPr>
              <a:t>_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fast5</a:t>
            </a:r>
            <a:r>
              <a:rPr lang="en-US" altLang="en-US" sz="1600" b="1" dirty="0" smtClean="0">
                <a:solidFill>
                  <a:srgbClr val="00B050"/>
                </a:solidFill>
                <a:latin typeface="Arial Unicode MS" panose="020B0604020202020204" pitchFamily="34" charset="-128"/>
              </a:rPr>
              <a:t>_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basecaller.exe</a:t>
            </a:r>
            <a:r>
              <a:rPr lang="en-US" altLang="en-US" sz="1600" dirty="0">
                <a:solidFill>
                  <a:srgbClr val="FF0000"/>
                </a:solidFill>
                <a:latin typeface="Arial Unicode MS" panose="020B0604020202020204" pitchFamily="34" charset="-128"/>
              </a:rPr>
              <a:t>"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endParaRPr lang="en-US" altLang="en-US" sz="1600" dirty="0" smtClean="0">
              <a:latin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flowcell</a:t>
            </a:r>
            <a:r>
              <a:rPr lang="en-US" altLang="en-US" sz="1600" dirty="0">
                <a:latin typeface="Arial Unicode MS" panose="020B0604020202020204" pitchFamily="34" charset="-128"/>
              </a:rPr>
              <a:t> FLO-MIN107 --kit SQK-LSK108 --barcoding 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output_format</a:t>
            </a:r>
            <a:r>
              <a:rPr lang="en-US" altLang="en-US" sz="1600" dirty="0">
                <a:latin typeface="Arial Unicode MS" panose="020B0604020202020204" pitchFamily="34" charset="-128"/>
              </a:rPr>
              <a:t> fast5,fastq --input directory_of_fast5_files 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save_path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directory_for_output</a:t>
            </a:r>
            <a:r>
              <a:rPr lang="en-US" altLang="en-US" sz="1600" dirty="0">
                <a:latin typeface="Arial Unicode MS" panose="020B0604020202020204" pitchFamily="34" charset="-128"/>
              </a:rPr>
              <a:t> 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worker_threads</a:t>
            </a:r>
            <a:r>
              <a:rPr lang="en-US" altLang="en-US" sz="1600" dirty="0">
                <a:latin typeface="Arial Unicode MS" panose="020B0604020202020204" pitchFamily="34" charset="-128"/>
              </a:rPr>
              <a:t> 4</a:t>
            </a:r>
            <a:r>
              <a:rPr lang="en-US" altLang="en-US" sz="800" dirty="0"/>
              <a:t> </a:t>
            </a:r>
            <a:endParaRPr lang="en-US" altLang="en-US" sz="800" dirty="0" smtClean="0"/>
          </a:p>
          <a:p>
            <a:pPr>
              <a:lnSpc>
                <a:spcPct val="150000"/>
              </a:lnSpc>
            </a:pPr>
            <a:endParaRPr lang="en-US" altLang="en-US" sz="8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600" i="1" dirty="0" smtClean="0">
                <a:latin typeface="Arial" panose="020B0604020202020204" pitchFamily="34" charset="0"/>
              </a:rPr>
              <a:t>*for </a:t>
            </a:r>
            <a:r>
              <a:rPr lang="en-US" sz="1600" i="1" dirty="0" smtClean="0"/>
              <a:t>1D</a:t>
            </a:r>
            <a:r>
              <a:rPr lang="en-US" sz="1600" i="1" baseline="30000" dirty="0" smtClean="0"/>
              <a:t>2</a:t>
            </a:r>
            <a:r>
              <a:rPr lang="en-US" sz="1600" baseline="30000" dirty="0" smtClean="0"/>
              <a:t> </a:t>
            </a:r>
            <a:r>
              <a:rPr lang="en-US" altLang="en-US" sz="1600" i="1" dirty="0" smtClean="0">
                <a:latin typeface="Arial" panose="020B0604020202020204" pitchFamily="34" charset="0"/>
              </a:rPr>
              <a:t> reads the script will be “</a:t>
            </a:r>
            <a:r>
              <a:rPr lang="en-US" altLang="en-US" sz="1600" i="1" dirty="0" smtClean="0">
                <a:latin typeface="Arial Unicode MS" panose="020B0604020202020204" pitchFamily="34" charset="-128"/>
              </a:rPr>
              <a:t>full_1dsq_basecaller.exe”</a:t>
            </a:r>
          </a:p>
          <a:p>
            <a:pPr>
              <a:lnSpc>
                <a:spcPct val="150000"/>
              </a:lnSpc>
            </a:pPr>
            <a:endParaRPr lang="en-US" altLang="en-US" sz="1600" i="1" dirty="0" smtClean="0">
              <a:latin typeface="Arial Unicode MS" panose="020B0604020202020204" pitchFamily="34" charset="-128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Help command with some </a:t>
            </a:r>
            <a:r>
              <a:rPr lang="en-US" altLang="en-US" sz="1600" dirty="0" err="1" smtClean="0">
                <a:latin typeface="Arial Unicode MS" panose="020B0604020202020204" pitchFamily="34" charset="-128"/>
              </a:rPr>
              <a:t>usefull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 info about the run parameters: </a:t>
            </a:r>
          </a:p>
          <a:p>
            <a:pPr>
              <a:lnSpc>
                <a:spcPct val="150000"/>
              </a:lnSpc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read_fast5_basecaller.exe –h or read_fast5_basecaller.exe --help</a:t>
            </a:r>
            <a:r>
              <a:rPr lang="en-US" altLang="en-US" sz="800" dirty="0" smtClean="0">
                <a:latin typeface="Arial Unicode MS" panose="020B0604020202020204" pitchFamily="34" charset="-128"/>
              </a:rPr>
              <a:t> </a:t>
            </a:r>
            <a:endParaRPr lang="en-US" altLang="en-US" sz="3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i="1" dirty="0">
              <a:latin typeface="Arial" panose="020B0604020202020204" pitchFamily="34" charset="0"/>
            </a:endParaRPr>
          </a:p>
          <a:p>
            <a:endParaRPr lang="en-US" sz="1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123423" y="3674853"/>
            <a:ext cx="94891" cy="17252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66211" y="3671981"/>
            <a:ext cx="94891" cy="17252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2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797" y="1395412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235798"/>
                </a:solidFill>
              </a:rPr>
              <a:t>NanoPipe</a:t>
            </a:r>
            <a:r>
              <a:rPr lang="en-US" dirty="0" smtClean="0"/>
              <a:t> – interactive tool for </a:t>
            </a:r>
            <a:r>
              <a:rPr lang="en-US" dirty="0" err="1" smtClean="0">
                <a:solidFill>
                  <a:srgbClr val="235798"/>
                </a:solidFill>
              </a:rPr>
              <a:t>MinION</a:t>
            </a:r>
            <a:r>
              <a:rPr lang="en-US" dirty="0" smtClean="0"/>
              <a:t> sequencing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22475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Summer School “The </a:t>
            </a:r>
            <a:r>
              <a:rPr lang="en-US" sz="2000" dirty="0" err="1" smtClean="0">
                <a:solidFill>
                  <a:schemeClr val="tx1"/>
                </a:solidFill>
              </a:rPr>
              <a:t>MinIon</a:t>
            </a:r>
            <a:r>
              <a:rPr lang="en-US" sz="2000" dirty="0" smtClean="0">
                <a:solidFill>
                  <a:schemeClr val="tx1"/>
                </a:solidFill>
              </a:rPr>
              <a:t> Sequencing”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Manado, July 4-7 </a:t>
            </a:r>
            <a:r>
              <a:rPr lang="en-US" sz="2000" dirty="0" smtClean="0">
                <a:solidFill>
                  <a:schemeClr val="tx1"/>
                </a:solidFill>
              </a:rPr>
              <a:t>2018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Victoria </a:t>
            </a:r>
            <a:r>
              <a:rPr lang="en-US" sz="2000" dirty="0" err="1" smtClean="0">
                <a:solidFill>
                  <a:schemeClr val="tx1"/>
                </a:solidFill>
              </a:rPr>
              <a:t>Shabardina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2400" y="1304066"/>
            <a:ext cx="755317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Nanopipe</a:t>
            </a:r>
            <a:r>
              <a:rPr lang="en-US" dirty="0" smtClean="0"/>
              <a:t> is a </a:t>
            </a:r>
            <a:r>
              <a:rPr lang="en-US" sz="2000" dirty="0" smtClean="0">
                <a:solidFill>
                  <a:srgbClr val="235798"/>
                </a:solidFill>
              </a:rPr>
              <a:t>web-based</a:t>
            </a:r>
            <a:r>
              <a:rPr lang="en-US" dirty="0" smtClean="0">
                <a:solidFill>
                  <a:srgbClr val="235798"/>
                </a:solidFill>
              </a:rPr>
              <a:t> </a:t>
            </a:r>
            <a:r>
              <a:rPr lang="en-US" dirty="0" smtClean="0"/>
              <a:t>tool for </a:t>
            </a:r>
            <a:r>
              <a:rPr lang="en-US" sz="2000" dirty="0" smtClean="0">
                <a:solidFill>
                  <a:srgbClr val="235798"/>
                </a:solidFill>
              </a:rPr>
              <a:t>fast and easy </a:t>
            </a:r>
            <a:r>
              <a:rPr lang="en-US" dirty="0" smtClean="0"/>
              <a:t>processing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</a:t>
            </a:r>
            <a:r>
              <a:rPr lang="en-US" dirty="0" smtClean="0"/>
              <a:t> </a:t>
            </a:r>
            <a:r>
              <a:rPr lang="en-US" dirty="0" smtClean="0"/>
              <a:t>and analysis of the </a:t>
            </a:r>
            <a:r>
              <a:rPr lang="en-US" sz="2000" dirty="0" err="1" smtClean="0">
                <a:solidFill>
                  <a:srgbClr val="235798"/>
                </a:solidFill>
              </a:rPr>
              <a:t>MinION</a:t>
            </a:r>
            <a:r>
              <a:rPr lang="en-US" dirty="0" smtClean="0"/>
              <a:t> </a:t>
            </a:r>
            <a:r>
              <a:rPr lang="en-US" dirty="0" smtClean="0"/>
              <a:t>sequencing data.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Created in the Institute of Bioinformatics, University of Münster, Germany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559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99" y="-50800"/>
            <a:ext cx="10477499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fil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9195" cy="6858000"/>
          </a:xfrm>
          <a:prstGeom prst="rect">
            <a:avLst/>
          </a:prstGeom>
        </p:spPr>
      </p:pic>
      <p:pic>
        <p:nvPicPr>
          <p:cNvPr id="3" name="Picture 2" descr="minion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73" y="2590624"/>
            <a:ext cx="3492500" cy="232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0105" y="86999"/>
            <a:ext cx="94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1977</a:t>
            </a:r>
            <a:endParaRPr lang="en-US" sz="2400" dirty="0">
              <a:latin typeface="American Typewriter"/>
              <a:cs typeface="American Typewrit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4204" y="1594016"/>
            <a:ext cx="76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 Next Condensed Regular"/>
                <a:cs typeface="Avenir Next Condensed Regular"/>
              </a:rPr>
              <a:t>2017</a:t>
            </a:r>
            <a:endParaRPr lang="en-US" sz="2400" dirty="0">
              <a:latin typeface="Avenir Next Condensed Regular"/>
              <a:cs typeface="Avenir Next Condensed Regular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140113" y="3120227"/>
            <a:ext cx="920025" cy="340025"/>
          </a:xfrm>
          <a:prstGeom prst="rightArrow">
            <a:avLst/>
          </a:prstGeom>
          <a:solidFill>
            <a:srgbClr val="BB01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9207" y="406822"/>
            <a:ext cx="3570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Elegance of the technical progress ;)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57694" y="548664"/>
            <a:ext cx="57729" cy="592484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368015" y="3213200"/>
            <a:ext cx="58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merican Typewriter"/>
                <a:cs typeface="American Typewriter"/>
              </a:rPr>
              <a:t>2m</a:t>
            </a:r>
            <a:endParaRPr lang="en-US" sz="20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85519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_20180624_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5488" y="503037"/>
            <a:ext cx="269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Institute of Bioinformatics: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9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V="1">
            <a:off x="2264742" y="980071"/>
            <a:ext cx="437315" cy="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198406" y="981981"/>
            <a:ext cx="414598" cy="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02057" y="795406"/>
            <a:ext cx="146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 signal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90458" y="820411"/>
            <a:ext cx="105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.fast5 file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91643" y="3335236"/>
            <a:ext cx="105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err="1" smtClean="0"/>
              <a:t>fastq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.</a:t>
            </a:r>
            <a:r>
              <a:rPr lang="en-US" dirty="0" err="1" smtClean="0"/>
              <a:t>fasta</a:t>
            </a:r>
            <a:r>
              <a:rPr lang="en-US" dirty="0" smtClean="0"/>
              <a:t> file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5105164" y="378526"/>
            <a:ext cx="461665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vert270" wrap="none" rtlCol="0">
            <a:spAutoFit/>
          </a:bodyPr>
          <a:lstStyle/>
          <a:p>
            <a:r>
              <a:rPr lang="en-US" b="1" dirty="0" err="1" smtClean="0">
                <a:solidFill>
                  <a:srgbClr val="235798"/>
                </a:solidFill>
              </a:rPr>
              <a:t>Basecalling</a:t>
            </a:r>
            <a:r>
              <a:rPr lang="en-US" b="1" dirty="0" smtClean="0">
                <a:solidFill>
                  <a:srgbClr val="235798"/>
                </a:solidFill>
              </a:rPr>
              <a:t> </a:t>
            </a:r>
            <a:endParaRPr lang="en-US" b="1" dirty="0">
              <a:solidFill>
                <a:srgbClr val="235798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5092670" y="410886"/>
            <a:ext cx="461665" cy="1169551"/>
          </a:xfrm>
          <a:prstGeom prst="rect">
            <a:avLst/>
          </a:prstGeom>
          <a:noFill/>
          <a:ln w="28575">
            <a:solidFill>
              <a:srgbClr val="2357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195272" y="980070"/>
            <a:ext cx="414598" cy="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81339" y="2431029"/>
            <a:ext cx="0" cy="69946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11570" y="2044061"/>
            <a:ext cx="16774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Real-time </a:t>
            </a:r>
            <a:r>
              <a:rPr lang="en-US" sz="1400" dirty="0" err="1" smtClean="0"/>
              <a:t>MinKnow</a:t>
            </a:r>
            <a:endParaRPr lang="en-US" sz="1400" dirty="0" smtClean="0"/>
          </a:p>
          <a:p>
            <a:r>
              <a:rPr lang="en-US" sz="1400" dirty="0" smtClean="0"/>
              <a:t>                 or</a:t>
            </a:r>
          </a:p>
          <a:p>
            <a:r>
              <a:rPr lang="en-US" sz="1400" dirty="0"/>
              <a:t>Albacore </a:t>
            </a:r>
            <a:r>
              <a:rPr lang="en-US" sz="1400" dirty="0" err="1"/>
              <a:t>basecalling</a:t>
            </a:r>
            <a:endParaRPr lang="en-US" sz="1400" dirty="0"/>
          </a:p>
          <a:p>
            <a:endParaRPr lang="en-US" sz="1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6838513" y="1679919"/>
            <a:ext cx="1021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HDF viewer</a:t>
            </a:r>
            <a:endParaRPr lang="en-US" sz="1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5336496" y="1336511"/>
            <a:ext cx="0" cy="596915"/>
          </a:xfrm>
          <a:prstGeom prst="line">
            <a:avLst/>
          </a:prstGeom>
          <a:ln w="9525">
            <a:solidFill>
              <a:srgbClr val="BB01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40895" y="1210819"/>
            <a:ext cx="0" cy="399021"/>
          </a:xfrm>
          <a:prstGeom prst="line">
            <a:avLst/>
          </a:prstGeom>
          <a:ln w="9525">
            <a:solidFill>
              <a:srgbClr val="BB01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11571" y="2033507"/>
            <a:ext cx="1677412" cy="795044"/>
          </a:xfrm>
          <a:prstGeom prst="rect">
            <a:avLst/>
          </a:prstGeom>
          <a:noFill/>
          <a:ln w="3175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716015" y="1705728"/>
            <a:ext cx="1330649" cy="327779"/>
          </a:xfrm>
          <a:prstGeom prst="rect">
            <a:avLst/>
          </a:prstGeom>
          <a:noFill/>
          <a:ln w="3175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381339" y="4143711"/>
            <a:ext cx="0" cy="51813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5-Point Star 5"/>
          <p:cNvSpPr/>
          <p:nvPr/>
        </p:nvSpPr>
        <p:spPr>
          <a:xfrm>
            <a:off x="6508215" y="4952724"/>
            <a:ext cx="1763285" cy="1338504"/>
          </a:xfrm>
          <a:prstGeom prst="star5">
            <a:avLst/>
          </a:prstGeom>
          <a:solidFill>
            <a:srgbClr val="FFFF00">
              <a:alpha val="20000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697831" y="5376728"/>
            <a:ext cx="13923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Bioinformatics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analysis</a:t>
            </a:r>
            <a:endParaRPr lang="en-US" sz="1600" dirty="0"/>
          </a:p>
        </p:txBody>
      </p:sp>
      <p:pic>
        <p:nvPicPr>
          <p:cNvPr id="28" name="Picture 27" descr="WP_20180624_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9" y="354598"/>
            <a:ext cx="2172896" cy="122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058" y="1003116"/>
            <a:ext cx="838392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.fast5 is a type of the Hierarchical Data Format (HDF) and designed for the storage of big datasets</a:t>
            </a:r>
          </a:p>
          <a:p>
            <a:endParaRPr lang="en-US" sz="1600" dirty="0"/>
          </a:p>
          <a:p>
            <a:r>
              <a:rPr lang="en-US" sz="1600" dirty="0" smtClean="0"/>
              <a:t>It is binary – not readable by human</a:t>
            </a:r>
          </a:p>
          <a:p>
            <a:endParaRPr lang="en-US" sz="1600" dirty="0"/>
          </a:p>
          <a:p>
            <a:r>
              <a:rPr lang="en-US" sz="1600" dirty="0" err="1" smtClean="0">
                <a:solidFill>
                  <a:srgbClr val="235798"/>
                </a:solidFill>
              </a:rPr>
              <a:t>HDFview</a:t>
            </a:r>
            <a:r>
              <a:rPr lang="en-US" sz="1600" dirty="0" smtClean="0"/>
              <a:t> – the tool to see HGF files: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4923" y="356785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.fast5 file format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4923" y="3097898"/>
            <a:ext cx="1752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.</a:t>
            </a:r>
            <a:r>
              <a:rPr lang="en-US" dirty="0" err="1" smtClean="0">
                <a:solidFill>
                  <a:srgbClr val="235798"/>
                </a:solidFill>
              </a:rPr>
              <a:t>fastq</a:t>
            </a:r>
            <a:r>
              <a:rPr lang="en-US" dirty="0" smtClean="0">
                <a:solidFill>
                  <a:srgbClr val="235798"/>
                </a:solidFill>
              </a:rPr>
              <a:t> file format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3046" y="3640342"/>
            <a:ext cx="674475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entry consists of 4 lines:</a:t>
            </a:r>
          </a:p>
          <a:p>
            <a:endParaRPr lang="en-US" sz="1400" dirty="0" smtClean="0"/>
          </a:p>
          <a:p>
            <a:r>
              <a:rPr lang="en-US" sz="1400" dirty="0" smtClean="0"/>
              <a:t>1 @</a:t>
            </a:r>
            <a:r>
              <a:rPr lang="en-US" sz="1400" dirty="0" err="1" smtClean="0"/>
              <a:t>header_name_of_sequence</a:t>
            </a:r>
            <a:r>
              <a:rPr lang="en-US" sz="1400" dirty="0" smtClean="0"/>
              <a:t>/read</a:t>
            </a:r>
            <a:endParaRPr lang="en-US" sz="1400" dirty="0" smtClean="0"/>
          </a:p>
          <a:p>
            <a:r>
              <a:rPr lang="en-US" sz="1400" dirty="0" smtClean="0"/>
              <a:t>2 sequence</a:t>
            </a:r>
            <a:endParaRPr lang="en-US" sz="1400" dirty="0" smtClean="0"/>
          </a:p>
          <a:p>
            <a:r>
              <a:rPr lang="en-US" sz="1400" dirty="0" smtClean="0"/>
              <a:t>3 +</a:t>
            </a:r>
            <a:endParaRPr lang="en-US" sz="1400" dirty="0" smtClean="0"/>
          </a:p>
          <a:p>
            <a:r>
              <a:rPr lang="en-US" sz="1400" dirty="0" smtClean="0"/>
              <a:t>4 quality </a:t>
            </a:r>
            <a:r>
              <a:rPr lang="en-US" sz="1400" dirty="0" smtClean="0"/>
              <a:t>(coded by ASCII symbols: </a:t>
            </a:r>
            <a:r>
              <a:rPr lang="en-US" sz="1400" dirty="0">
                <a:hlinkClick r:id="rId2"/>
              </a:rPr>
              <a:t>https://en.wikipedia.org/wiki/FASTQ_format#</a:t>
            </a:r>
            <a:r>
              <a:rPr lang="en-US" sz="1400" dirty="0" smtClean="0">
                <a:hlinkClick r:id="rId2"/>
              </a:rPr>
              <a:t>Encoding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endParaRPr lang="en-US" sz="1400" dirty="0" smtClean="0">
              <a:solidFill>
                <a:srgbClr val="235798"/>
              </a:solidFill>
            </a:endParaRPr>
          </a:p>
          <a:p>
            <a:r>
              <a:rPr lang="en-US" sz="1400" dirty="0" err="1" smtClean="0">
                <a:solidFill>
                  <a:srgbClr val="235798"/>
                </a:solidFill>
              </a:rPr>
              <a:t>Poretools</a:t>
            </a:r>
            <a:r>
              <a:rPr lang="en-US" sz="1400" dirty="0" smtClean="0">
                <a:solidFill>
                  <a:srgbClr val="235798"/>
                </a:solidFill>
              </a:rPr>
              <a:t> </a:t>
            </a:r>
            <a:r>
              <a:rPr lang="en-US" sz="1400" dirty="0">
                <a:solidFill>
                  <a:srgbClr val="235798"/>
                </a:solidFill>
              </a:rPr>
              <a:t>is the tool developed for </a:t>
            </a:r>
            <a:r>
              <a:rPr lang="en-US" sz="1400" dirty="0" err="1" smtClean="0">
                <a:solidFill>
                  <a:srgbClr val="235798"/>
                </a:solidFill>
              </a:rPr>
              <a:t>MinION</a:t>
            </a:r>
            <a:r>
              <a:rPr lang="en-US" sz="1400" dirty="0" smtClean="0">
                <a:solidFill>
                  <a:srgbClr val="235798"/>
                </a:solidFill>
              </a:rPr>
              <a:t> </a:t>
            </a:r>
            <a:r>
              <a:rPr lang="en-US" sz="1400" dirty="0">
                <a:solidFill>
                  <a:srgbClr val="235798"/>
                </a:solidFill>
              </a:rPr>
              <a:t>to </a:t>
            </a:r>
            <a:r>
              <a:rPr lang="en-US" sz="1400" dirty="0" smtClean="0">
                <a:solidFill>
                  <a:srgbClr val="235798"/>
                </a:solidFill>
              </a:rPr>
              <a:t>convert </a:t>
            </a:r>
            <a:r>
              <a:rPr lang="en-US" sz="1400" dirty="0">
                <a:solidFill>
                  <a:srgbClr val="235798"/>
                </a:solidFill>
              </a:rPr>
              <a:t>.fasta5 files to .</a:t>
            </a:r>
            <a:r>
              <a:rPr lang="en-US" sz="1400" dirty="0" err="1">
                <a:solidFill>
                  <a:srgbClr val="235798"/>
                </a:solidFill>
              </a:rPr>
              <a:t>fastq</a:t>
            </a:r>
            <a:r>
              <a:rPr lang="en-US" sz="1400" dirty="0">
                <a:solidFill>
                  <a:srgbClr val="235798"/>
                </a:solidFill>
              </a:rPr>
              <a:t> or .</a:t>
            </a:r>
            <a:r>
              <a:rPr lang="en-US" sz="1400" dirty="0" err="1">
                <a:solidFill>
                  <a:srgbClr val="235798"/>
                </a:solidFill>
              </a:rPr>
              <a:t>fasta</a:t>
            </a:r>
            <a:r>
              <a:rPr lang="en-US" sz="1400" dirty="0">
                <a:solidFill>
                  <a:srgbClr val="235798"/>
                </a:solidFill>
              </a:rPr>
              <a:t> </a:t>
            </a:r>
            <a:r>
              <a:rPr lang="en-US" sz="1400" dirty="0" smtClean="0">
                <a:solidFill>
                  <a:srgbClr val="235798"/>
                </a:solidFill>
              </a:rPr>
              <a:t>files</a:t>
            </a:r>
          </a:p>
          <a:p>
            <a:endParaRPr lang="en-US" sz="1400" dirty="0" smtClean="0">
              <a:solidFill>
                <a:srgbClr val="235798"/>
              </a:solidFill>
            </a:endParaRPr>
          </a:p>
          <a:p>
            <a:r>
              <a:rPr lang="en-US" sz="1400" dirty="0" smtClean="0">
                <a:solidFill>
                  <a:srgbClr val="235798"/>
                </a:solidFill>
              </a:rPr>
              <a:t>Albacore </a:t>
            </a:r>
            <a:r>
              <a:rPr lang="en-US" sz="1400" dirty="0" err="1">
                <a:solidFill>
                  <a:srgbClr val="235798"/>
                </a:solidFill>
              </a:rPr>
              <a:t>basecaller</a:t>
            </a:r>
            <a:r>
              <a:rPr lang="en-US" sz="1400" dirty="0">
                <a:solidFill>
                  <a:srgbClr val="235798"/>
                </a:solidFill>
              </a:rPr>
              <a:t> </a:t>
            </a:r>
            <a:r>
              <a:rPr lang="en-US" sz="1400" dirty="0" smtClean="0">
                <a:solidFill>
                  <a:srgbClr val="235798"/>
                </a:solidFill>
              </a:rPr>
              <a:t>allows </a:t>
            </a:r>
            <a:r>
              <a:rPr lang="en-US" sz="1400" dirty="0" smtClean="0">
                <a:solidFill>
                  <a:srgbClr val="235798"/>
                </a:solidFill>
              </a:rPr>
              <a:t>generating </a:t>
            </a:r>
            <a:r>
              <a:rPr lang="en-US" sz="1400" dirty="0">
                <a:solidFill>
                  <a:srgbClr val="235798"/>
                </a:solidFill>
              </a:rPr>
              <a:t>directly .fast5 or .</a:t>
            </a:r>
            <a:r>
              <a:rPr lang="en-US" sz="1400" dirty="0" err="1">
                <a:solidFill>
                  <a:srgbClr val="235798"/>
                </a:solidFill>
              </a:rPr>
              <a:t>fastq</a:t>
            </a:r>
            <a:r>
              <a:rPr lang="en-US" sz="1400" dirty="0">
                <a:solidFill>
                  <a:srgbClr val="235798"/>
                </a:solidFill>
              </a:rPr>
              <a:t> files </a:t>
            </a:r>
            <a:r>
              <a:rPr lang="en-US" sz="1400" dirty="0">
                <a:solidFill>
                  <a:srgbClr val="235798"/>
                </a:solidFill>
                <a:sym typeface="Wingdings"/>
              </a:rPr>
              <a:t> </a:t>
            </a:r>
            <a:endParaRPr lang="en-US" sz="1400" dirty="0">
              <a:solidFill>
                <a:srgbClr val="235798"/>
              </a:solidFill>
            </a:endParaRPr>
          </a:p>
          <a:p>
            <a:endParaRPr lang="en-US" sz="1400" dirty="0">
              <a:solidFill>
                <a:srgbClr val="235798"/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232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6-09 at 17.0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33" y="10001"/>
            <a:ext cx="608509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59" y="10001"/>
            <a:ext cx="23664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235798"/>
                </a:solidFill>
              </a:rPr>
              <a:t>HDFviewer</a:t>
            </a:r>
            <a:r>
              <a:rPr lang="en-US" dirty="0" smtClean="0">
                <a:solidFill>
                  <a:srgbClr val="235798"/>
                </a:solidFill>
              </a:rPr>
              <a:t> window:</a:t>
            </a:r>
            <a:endParaRPr lang="en-US" dirty="0" smtClean="0">
              <a:solidFill>
                <a:srgbClr val="235798"/>
              </a:solidFill>
            </a:endParaRPr>
          </a:p>
          <a:p>
            <a:endParaRPr lang="en-US" dirty="0">
              <a:solidFill>
                <a:srgbClr val="235798"/>
              </a:solidFill>
            </a:endParaRPr>
          </a:p>
          <a:p>
            <a:r>
              <a:rPr lang="en-US" sz="1400" dirty="0" smtClean="0"/>
              <a:t>(software source:</a:t>
            </a:r>
          </a:p>
          <a:p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support.hdfgroup.org)</a:t>
            </a:r>
            <a:endParaRPr lang="en-US" sz="1400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0722" y="2572505"/>
            <a:ext cx="3179115" cy="80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70722" y="4941442"/>
            <a:ext cx="3179115" cy="80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5161" y="2049285"/>
            <a:ext cx="215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.</a:t>
            </a:r>
            <a:r>
              <a:rPr lang="en-US" sz="1400" dirty="0" err="1" smtClean="0"/>
              <a:t>fastq</a:t>
            </a:r>
            <a:r>
              <a:rPr lang="en-US" sz="1400" dirty="0" smtClean="0"/>
              <a:t> file</a:t>
            </a:r>
          </a:p>
          <a:p>
            <a:r>
              <a:rPr lang="en-US" sz="1400" dirty="0" smtClean="0"/>
              <a:t>(contains base quality info)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5161" y="4441201"/>
            <a:ext cx="2535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Raw signal</a:t>
            </a:r>
          </a:p>
          <a:p>
            <a:r>
              <a:rPr lang="en-US" sz="1400" dirty="0" smtClean="0"/>
              <a:t>(current from a </a:t>
            </a:r>
            <a:r>
              <a:rPr lang="en-US" sz="1400" dirty="0" err="1" smtClean="0"/>
              <a:t>MinIon</a:t>
            </a:r>
            <a:r>
              <a:rPr lang="en-US" sz="1400" dirty="0" smtClean="0"/>
              <a:t> channel)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80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5" y="244415"/>
            <a:ext cx="4265420" cy="2409885"/>
          </a:xfrm>
          <a:prstGeom prst="rect">
            <a:avLst/>
          </a:prstGeom>
        </p:spPr>
      </p:pic>
      <p:pic>
        <p:nvPicPr>
          <p:cNvPr id="3" name="Picture 2" descr="basecllin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38" y="2959100"/>
            <a:ext cx="5213814" cy="3560653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>
            <a:off x="1689100" y="2895600"/>
            <a:ext cx="1803400" cy="1257300"/>
          </a:xfrm>
          <a:prstGeom prst="bentConnector3">
            <a:avLst/>
          </a:prstGeom>
          <a:ln w="317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1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27" y="934558"/>
            <a:ext cx="784016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600" dirty="0" smtClean="0"/>
              <a:t>contains 2 lines: </a:t>
            </a:r>
            <a:endParaRPr lang="en-US" sz="1600" dirty="0" smtClean="0"/>
          </a:p>
          <a:p>
            <a:r>
              <a:rPr lang="en-US" sz="1600" dirty="0" smtClean="0"/>
              <a:t>1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&gt;</a:t>
            </a:r>
            <a:r>
              <a:rPr lang="en-US" sz="1600" dirty="0" smtClean="0"/>
              <a:t>header </a:t>
            </a:r>
          </a:p>
          <a:p>
            <a:r>
              <a:rPr lang="en-US" sz="1600" dirty="0" smtClean="0"/>
              <a:t>2 </a:t>
            </a:r>
            <a:r>
              <a:rPr lang="en-US" sz="1600" dirty="0" smtClean="0"/>
              <a:t>sequence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sz="1600" dirty="0"/>
              <a:t>&gt;ff6c98dd-bce9-4a2b-bf13-</a:t>
            </a:r>
            <a:r>
              <a:rPr lang="en-US" sz="1600" dirty="0" smtClean="0"/>
              <a:t>081841413c94_Basecall_2D_minion_20170511_Ae_aegypti</a:t>
            </a:r>
          </a:p>
          <a:p>
            <a:r>
              <a:rPr lang="en-US" sz="1600" dirty="0" smtClean="0"/>
              <a:t>GCGCTGGTTCAGTTACATATTGCTAGGGTTAAGCAGTGGTGACCACAGATTTTTATGATTTATGGATT</a:t>
            </a:r>
          </a:p>
          <a:p>
            <a:r>
              <a:rPr lang="en-US" sz="1600" dirty="0" smtClean="0"/>
              <a:t>CTTTTCTTCTGGCTACATTACTGGAACAGAGCCTGCTTCTCAACAGTGTTCTTATGAACGCTTCAGCTTA</a:t>
            </a:r>
          </a:p>
          <a:p>
            <a:r>
              <a:rPr lang="en-US" sz="1600" dirty="0" smtClean="0"/>
              <a:t>GTATAAAGGC  </a:t>
            </a:r>
          </a:p>
          <a:p>
            <a:r>
              <a:rPr lang="en-US" sz="1600" dirty="0" smtClean="0"/>
              <a:t>&gt;</a:t>
            </a:r>
            <a:r>
              <a:rPr lang="en-US" sz="1600" dirty="0"/>
              <a:t>4c8a2487-0e13-41a6-ac7b-</a:t>
            </a:r>
            <a:r>
              <a:rPr lang="en-US" sz="1600" dirty="0" smtClean="0"/>
              <a:t>6cd2fbf5eb95_Basecall_2D_minion_20170511_Ae_aegypti</a:t>
            </a:r>
          </a:p>
          <a:p>
            <a:r>
              <a:rPr lang="en-US" sz="1600" dirty="0" smtClean="0"/>
              <a:t>TACGCGGTGACAAAAACGTGCGTACCGGCAACCGCATGTTGAAACAGGAAAACGTACAAAGGACCC</a:t>
            </a:r>
          </a:p>
          <a:p>
            <a:r>
              <a:rPr lang="en-US" sz="1600" dirty="0" smtClean="0"/>
              <a:t>TCGCAAAATGCGCGACAAAATCTGCAACGTACAACATGCGATAAACGTGCGTGAGGAGATC</a:t>
            </a:r>
          </a:p>
          <a:p>
            <a:r>
              <a:rPr lang="en-US" sz="1600" dirty="0" smtClean="0"/>
              <a:t>&gt;</a:t>
            </a:r>
            <a:r>
              <a:rPr lang="is-IS" sz="1600" dirty="0" smtClean="0"/>
              <a:t>…..</a:t>
            </a:r>
            <a:endParaRPr lang="en-US" sz="1600" dirty="0" smtClean="0"/>
          </a:p>
          <a:p>
            <a:r>
              <a:rPr lang="en-US" sz="1600" dirty="0" smtClean="0"/>
              <a:t>………..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&gt;</a:t>
            </a:r>
            <a:r>
              <a:rPr lang="en-US" sz="1600" dirty="0" smtClean="0"/>
              <a:t> sing is convenient marker to </a:t>
            </a:r>
            <a:r>
              <a:rPr lang="en-US" sz="1600" dirty="0" smtClean="0"/>
              <a:t>browse </a:t>
            </a:r>
            <a:r>
              <a:rPr lang="en-US" sz="1600" dirty="0" smtClean="0"/>
              <a:t>through the .</a:t>
            </a:r>
            <a:r>
              <a:rPr lang="en-US" sz="1600" dirty="0" err="1" smtClean="0"/>
              <a:t>fasta</a:t>
            </a:r>
            <a:r>
              <a:rPr lang="en-US" sz="1600" dirty="0" smtClean="0"/>
              <a:t> 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9638" y="355507"/>
            <a:ext cx="174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.</a:t>
            </a:r>
            <a:r>
              <a:rPr lang="en-US" dirty="0" err="1" smtClean="0">
                <a:solidFill>
                  <a:srgbClr val="235798"/>
                </a:solidFill>
              </a:rPr>
              <a:t>fasta</a:t>
            </a:r>
            <a:r>
              <a:rPr lang="en-US" dirty="0" smtClean="0">
                <a:solidFill>
                  <a:srgbClr val="235798"/>
                </a:solidFill>
              </a:rPr>
              <a:t> file format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4415" y="241304"/>
            <a:ext cx="4509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235798"/>
                </a:solidFill>
              </a:rPr>
              <a:t>Nanopipe</a:t>
            </a:r>
            <a:r>
              <a:rPr lang="en-US" sz="2000" dirty="0" smtClean="0">
                <a:solidFill>
                  <a:srgbClr val="235798"/>
                </a:solidFill>
              </a:rPr>
              <a:t> </a:t>
            </a:r>
            <a:r>
              <a:rPr lang="en-US" sz="2000" dirty="0">
                <a:solidFill>
                  <a:srgbClr val="235798"/>
                </a:solidFill>
              </a:rPr>
              <a:t>from </a:t>
            </a:r>
            <a:r>
              <a:rPr lang="en-US" sz="2000" dirty="0" err="1" smtClean="0">
                <a:solidFill>
                  <a:srgbClr val="235798"/>
                </a:solidFill>
              </a:rPr>
              <a:t>Münster</a:t>
            </a:r>
            <a:r>
              <a:rPr lang="en-US" sz="2000" dirty="0" smtClean="0">
                <a:solidFill>
                  <a:srgbClr val="235798"/>
                </a:solidFill>
              </a:rPr>
              <a:t>: why </a:t>
            </a:r>
            <a:r>
              <a:rPr lang="en-US" sz="2000" dirty="0" smtClean="0">
                <a:solidFill>
                  <a:srgbClr val="235798"/>
                </a:solidFill>
              </a:rPr>
              <a:t>is it </a:t>
            </a:r>
            <a:r>
              <a:rPr lang="en-US" sz="2000" dirty="0" smtClean="0">
                <a:solidFill>
                  <a:srgbClr val="235798"/>
                </a:solidFill>
              </a:rPr>
              <a:t>a pipe?</a:t>
            </a:r>
          </a:p>
          <a:p>
            <a:endParaRPr lang="en-US" sz="2000" dirty="0">
              <a:solidFill>
                <a:srgbClr val="235798"/>
              </a:solidFill>
            </a:endParaRPr>
          </a:p>
          <a:p>
            <a:endParaRPr lang="en-US" sz="2000" dirty="0" smtClean="0">
              <a:solidFill>
                <a:srgbClr val="235798"/>
              </a:solidFill>
            </a:endParaRPr>
          </a:p>
          <a:p>
            <a:endParaRPr lang="en-US" sz="2000" dirty="0">
              <a:solidFill>
                <a:srgbClr val="235798"/>
              </a:solidFill>
            </a:endParaRPr>
          </a:p>
        </p:txBody>
      </p:sp>
      <p:pic>
        <p:nvPicPr>
          <p:cNvPr id="6" name="Picture 5" descr="commandlin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178"/>
          <a:stretch/>
        </p:blipFill>
        <p:spPr>
          <a:xfrm>
            <a:off x="0" y="600120"/>
            <a:ext cx="5072023" cy="5844075"/>
          </a:xfrm>
          <a:prstGeom prst="rect">
            <a:avLst/>
          </a:prstGeom>
        </p:spPr>
      </p:pic>
      <p:pic>
        <p:nvPicPr>
          <p:cNvPr id="7" name="Picture 6" descr="Screen Shot 2017-06-29 at 19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76" y="630989"/>
            <a:ext cx="4038638" cy="63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2453" y="98645"/>
            <a:ext cx="151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Web interface</a:t>
            </a:r>
            <a:endParaRPr lang="en-US" dirty="0">
              <a:solidFill>
                <a:srgbClr val="235798"/>
              </a:solidFill>
            </a:endParaRPr>
          </a:p>
        </p:txBody>
      </p:sp>
      <p:pic>
        <p:nvPicPr>
          <p:cNvPr id="4" name="Picture 3" descr="Screen Shot 2018-06-29 at 15.1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4" y="549734"/>
            <a:ext cx="8096615" cy="54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71" y="2542697"/>
            <a:ext cx="1683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8726A"/>
                </a:solidFill>
                <a:latin typeface="Avenir Oblique"/>
                <a:cs typeface="Avenir Oblique"/>
              </a:rPr>
              <a:t>MinION</a:t>
            </a: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reads</a:t>
            </a:r>
          </a:p>
          <a:p>
            <a:endParaRPr lang="en-US" dirty="0">
              <a:solidFill>
                <a:srgbClr val="18726A"/>
              </a:solidFill>
              <a:latin typeface="Avenir Oblique"/>
              <a:cs typeface="Avenir Oblique"/>
            </a:endParaRPr>
          </a:p>
          <a:p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           Target</a:t>
            </a:r>
            <a:endParaRPr lang="en-US" dirty="0">
              <a:solidFill>
                <a:srgbClr val="18726A"/>
              </a:solidFill>
              <a:latin typeface="Avenir Oblique"/>
              <a:cs typeface="Avenir Oblique"/>
            </a:endParaRPr>
          </a:p>
        </p:txBody>
      </p:sp>
      <p:cxnSp>
        <p:nvCxnSpPr>
          <p:cNvPr id="3" name="Curved Connector 2"/>
          <p:cNvCxnSpPr/>
          <p:nvPr/>
        </p:nvCxnSpPr>
        <p:spPr>
          <a:xfrm flipV="1">
            <a:off x="1962141" y="3072925"/>
            <a:ext cx="1792850" cy="209877"/>
          </a:xfrm>
          <a:prstGeom prst="curvedConnector3">
            <a:avLst>
              <a:gd name="adj1" fmla="val 7292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urved Connector 3"/>
          <p:cNvCxnSpPr/>
          <p:nvPr/>
        </p:nvCxnSpPr>
        <p:spPr>
          <a:xfrm>
            <a:off x="1962141" y="2806536"/>
            <a:ext cx="1792850" cy="266389"/>
          </a:xfrm>
          <a:prstGeom prst="curvedConnector3">
            <a:avLst>
              <a:gd name="adj1" fmla="val 8333"/>
            </a:avLst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43629" y="2227285"/>
            <a:ext cx="1264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   LAST </a:t>
            </a:r>
          </a:p>
          <a:p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alignment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H="1">
            <a:off x="3110004" y="3283472"/>
            <a:ext cx="664348" cy="382848"/>
          </a:xfrm>
          <a:prstGeom prst="curvedConnector3">
            <a:avLst>
              <a:gd name="adj1" fmla="val 802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2727155" y="3283472"/>
            <a:ext cx="664348" cy="382848"/>
          </a:xfrm>
          <a:prstGeom prst="curvedConnector3">
            <a:avLst>
              <a:gd name="adj1" fmla="val 802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60080" y="3774003"/>
            <a:ext cx="1023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Oblique"/>
                <a:cs typeface="Avenir Oblique"/>
              </a:rPr>
              <a:t>a</a:t>
            </a:r>
            <a:r>
              <a:rPr lang="en-US" sz="1400" dirty="0" smtClean="0">
                <a:latin typeface="Avenir Oblique"/>
                <a:cs typeface="Avenir Oblique"/>
              </a:rPr>
              <a:t>lignment</a:t>
            </a:r>
          </a:p>
          <a:p>
            <a:r>
              <a:rPr lang="en-US" sz="1400" dirty="0" smtClean="0">
                <a:latin typeface="Avenir Oblique"/>
                <a:cs typeface="Avenir Oblique"/>
              </a:rPr>
              <a:t>statistics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6598" y="3782028"/>
            <a:ext cx="990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BAM files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5880" y="2704650"/>
            <a:ext cx="1543056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nucleotides 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18726A"/>
                </a:solidFill>
                <a:latin typeface="Avenir Oblique"/>
                <a:cs typeface="Avenir Oblique"/>
              </a:rPr>
              <a:t> </a:t>
            </a: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   count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per position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86365" y="3072925"/>
            <a:ext cx="56026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9941" y="2841564"/>
            <a:ext cx="128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Oblique"/>
                <a:cs typeface="Avenir Oblique"/>
              </a:rPr>
              <a:t>consensus</a:t>
            </a:r>
          </a:p>
        </p:txBody>
      </p:sp>
      <p:cxnSp>
        <p:nvCxnSpPr>
          <p:cNvPr id="13" name="Curved Connector 12"/>
          <p:cNvCxnSpPr/>
          <p:nvPr/>
        </p:nvCxnSpPr>
        <p:spPr>
          <a:xfrm rot="16200000" flipH="1">
            <a:off x="6945803" y="3442230"/>
            <a:ext cx="664348" cy="382848"/>
          </a:xfrm>
          <a:prstGeom prst="curvedConnector3">
            <a:avLst>
              <a:gd name="adj1" fmla="val 802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6891591" y="2263753"/>
            <a:ext cx="772774" cy="382849"/>
          </a:xfrm>
          <a:prstGeom prst="curvedConnector3">
            <a:avLst>
              <a:gd name="adj1" fmla="val 1661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98599" y="3072925"/>
            <a:ext cx="571618" cy="0"/>
          </a:xfrm>
          <a:prstGeom prst="straightConnector1">
            <a:avLst/>
          </a:prstGeom>
          <a:ln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1849" y="1546485"/>
            <a:ext cx="158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Oblique"/>
                <a:cs typeface="Avenir Oblique"/>
              </a:rPr>
              <a:t>c</a:t>
            </a:r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onsensus-target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      alignment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5660" y="289016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nucleotide plots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2426" y="3909794"/>
            <a:ext cx="144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polymorphisms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271" y="2542697"/>
            <a:ext cx="1683870" cy="405631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72349" y="3087335"/>
            <a:ext cx="1002121" cy="405631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823232" y="2680532"/>
            <a:ext cx="1388461" cy="822851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/>
          <p:cNvSpPr/>
          <p:nvPr/>
        </p:nvSpPr>
        <p:spPr>
          <a:xfrm>
            <a:off x="2391405" y="2181537"/>
            <a:ext cx="1307564" cy="811359"/>
          </a:xfrm>
          <a:prstGeom prst="teardrop">
            <a:avLst/>
          </a:prstGeom>
          <a:noFill/>
          <a:ln w="2222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91405" y="618488"/>
            <a:ext cx="220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NanoPipe2 workflow: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2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7806"/>
            <a:ext cx="892313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35798"/>
                </a:solidFill>
              </a:rPr>
              <a:t>1) LAST</a:t>
            </a:r>
            <a:r>
              <a:rPr lang="en-US" sz="1600" dirty="0" smtClean="0"/>
              <a:t> sequence aligner maps </a:t>
            </a:r>
            <a:r>
              <a:rPr lang="en-US" sz="1600" dirty="0" err="1" smtClean="0"/>
              <a:t>MinIon</a:t>
            </a:r>
            <a:r>
              <a:rPr lang="en-US" sz="1600" dirty="0" smtClean="0"/>
              <a:t>-produced reads to a target (selected region, exon, gene, genome)</a:t>
            </a:r>
          </a:p>
          <a:p>
            <a:endParaRPr lang="en-US" sz="1600" dirty="0" smtClean="0"/>
          </a:p>
          <a:p>
            <a:endParaRPr lang="is-IS" dirty="0"/>
          </a:p>
          <a:p>
            <a:r>
              <a:rPr lang="en-US" dirty="0" smtClean="0"/>
              <a:t>	</a:t>
            </a:r>
            <a:endParaRPr lang="is-IS" dirty="0"/>
          </a:p>
        </p:txBody>
      </p:sp>
      <p:sp>
        <p:nvSpPr>
          <p:cNvPr id="3" name="TextBox 2"/>
          <p:cNvSpPr txBox="1"/>
          <p:nvPr/>
        </p:nvSpPr>
        <p:spPr>
          <a:xfrm>
            <a:off x="3292366" y="16180"/>
            <a:ext cx="227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Key steps of </a:t>
            </a:r>
            <a:r>
              <a:rPr lang="en-US" dirty="0" err="1" smtClean="0">
                <a:solidFill>
                  <a:srgbClr val="235798"/>
                </a:solidFill>
              </a:rPr>
              <a:t>Nanopipe</a:t>
            </a:r>
            <a:endParaRPr lang="en-US" dirty="0">
              <a:solidFill>
                <a:srgbClr val="235798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240" y="1137966"/>
            <a:ext cx="159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35798"/>
                </a:solidFill>
              </a:rPr>
              <a:t>Martin </a:t>
            </a:r>
            <a:r>
              <a:rPr lang="en-US" sz="1600" dirty="0" err="1" smtClean="0">
                <a:solidFill>
                  <a:srgbClr val="235798"/>
                </a:solidFill>
              </a:rPr>
              <a:t>Frith</a:t>
            </a:r>
            <a:endParaRPr lang="en-US" sz="1600" dirty="0" smtClean="0">
              <a:solidFill>
                <a:srgbClr val="235798"/>
              </a:solidFill>
            </a:endParaRPr>
          </a:p>
          <a:p>
            <a:r>
              <a:rPr lang="en-US" sz="1200" dirty="0" smtClean="0"/>
              <a:t>University of Tokyo, </a:t>
            </a:r>
          </a:p>
          <a:p>
            <a:r>
              <a:rPr lang="en-US" sz="1200" dirty="0" smtClean="0"/>
              <a:t>Division of Biosciences</a:t>
            </a:r>
            <a:endParaRPr lang="en-US" sz="1200" dirty="0"/>
          </a:p>
        </p:txBody>
      </p:sp>
      <p:pic>
        <p:nvPicPr>
          <p:cNvPr id="5" name="Picture 4" descr="fri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91" y="1950689"/>
            <a:ext cx="1346148" cy="1682685"/>
          </a:xfrm>
          <a:prstGeom prst="rect">
            <a:avLst/>
          </a:prstGeom>
        </p:spPr>
      </p:pic>
      <p:pic>
        <p:nvPicPr>
          <p:cNvPr id="6" name="Picture 5" descr="readsalign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r="32711" b="36725"/>
          <a:stretch/>
        </p:blipFill>
        <p:spPr>
          <a:xfrm>
            <a:off x="3546264" y="1063747"/>
            <a:ext cx="4694536" cy="31600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240" y="4881931"/>
            <a:ext cx="64377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Other aligners: BLAST (psi-BLAST, delta-BLAST), HMMER, </a:t>
            </a:r>
            <a:r>
              <a:rPr lang="en-US" sz="1600" dirty="0" smtClean="0"/>
              <a:t>MUSCLE, MAFFT</a:t>
            </a:r>
            <a:r>
              <a:rPr lang="is-IS" sz="1600" dirty="0" smtClean="0"/>
              <a:t>…</a:t>
            </a:r>
            <a:endParaRPr lang="en-US" sz="1600" dirty="0"/>
          </a:p>
          <a:p>
            <a:endParaRPr lang="is-IS" sz="1600" dirty="0"/>
          </a:p>
          <a:p>
            <a:r>
              <a:rPr lang="en-US" sz="1600" dirty="0" smtClean="0">
                <a:solidFill>
                  <a:srgbClr val="235798"/>
                </a:solidFill>
              </a:rPr>
              <a:t>F</a:t>
            </a:r>
            <a:r>
              <a:rPr lang="is-IS" sz="1600" dirty="0" smtClean="0">
                <a:solidFill>
                  <a:srgbClr val="235798"/>
                </a:solidFill>
              </a:rPr>
              <a:t>ile </a:t>
            </a:r>
            <a:r>
              <a:rPr lang="is-IS" sz="1600" dirty="0">
                <a:solidFill>
                  <a:srgbClr val="235798"/>
                </a:solidFill>
              </a:rPr>
              <a:t>formats </a:t>
            </a:r>
            <a:r>
              <a:rPr lang="is-IS" sz="1600" dirty="0"/>
              <a:t>that are important to know when working with mapped reads: </a:t>
            </a:r>
          </a:p>
          <a:p>
            <a:r>
              <a:rPr lang="is-IS" sz="1600" dirty="0"/>
              <a:t>		.maf </a:t>
            </a:r>
          </a:p>
          <a:p>
            <a:r>
              <a:rPr lang="is-IS" sz="1600" dirty="0"/>
              <a:t>		.sam</a:t>
            </a:r>
          </a:p>
          <a:p>
            <a:r>
              <a:rPr lang="is-IS" sz="1600" dirty="0"/>
              <a:t>		.bam </a:t>
            </a:r>
          </a:p>
        </p:txBody>
      </p:sp>
    </p:spTree>
    <p:extLst>
      <p:ext uri="{BB962C8B-B14F-4D97-AF65-F5344CB8AC3E}">
        <p14:creationId xmlns:p14="http://schemas.microsoft.com/office/powerpoint/2010/main" val="3519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492" y="0"/>
            <a:ext cx="639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.</a:t>
            </a:r>
            <a:r>
              <a:rPr lang="en-US" dirty="0" err="1" smtClean="0">
                <a:solidFill>
                  <a:srgbClr val="235798"/>
                </a:solidFill>
              </a:rPr>
              <a:t>maf</a:t>
            </a:r>
            <a:r>
              <a:rPr lang="en-US" dirty="0" smtClean="0">
                <a:solidFill>
                  <a:srgbClr val="235798"/>
                </a:solidFill>
              </a:rPr>
              <a:t> file format </a:t>
            </a:r>
            <a:r>
              <a:rPr lang="en-US" sz="1600" dirty="0" smtClean="0"/>
              <a:t>– shows pairs of aligned sequences with the coordinates</a:t>
            </a:r>
            <a:endParaRPr lang="en-US" sz="1600" dirty="0"/>
          </a:p>
        </p:txBody>
      </p:sp>
      <p:pic>
        <p:nvPicPr>
          <p:cNvPr id="4" name="Picture 3" descr="Screen Shot 2018-06-29 at 15.23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3" y="706955"/>
            <a:ext cx="9144000" cy="2589961"/>
          </a:xfrm>
          <a:prstGeom prst="rect">
            <a:avLst/>
          </a:prstGeom>
        </p:spPr>
      </p:pic>
      <p:pic>
        <p:nvPicPr>
          <p:cNvPr id="10" name="Picture 9" descr="Screen Shot 2018-06-29 at 15.23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" y="3355613"/>
            <a:ext cx="9987271" cy="10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182" y="191152"/>
            <a:ext cx="743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.bam and .</a:t>
            </a:r>
            <a:r>
              <a:rPr lang="en-US" dirty="0" err="1" smtClean="0">
                <a:solidFill>
                  <a:srgbClr val="235798"/>
                </a:solidFill>
              </a:rPr>
              <a:t>sam</a:t>
            </a:r>
            <a:r>
              <a:rPr lang="en-US" dirty="0" smtClean="0">
                <a:solidFill>
                  <a:srgbClr val="235798"/>
                </a:solidFill>
              </a:rPr>
              <a:t> file format </a:t>
            </a:r>
            <a:r>
              <a:rPr lang="en-US" sz="1600" dirty="0" smtClean="0"/>
              <a:t>– informative about alignment of sequences to a target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7213" y="888792"/>
            <a:ext cx="81668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35798"/>
                </a:solidFill>
              </a:rPr>
              <a:t>.bam </a:t>
            </a:r>
            <a:r>
              <a:rPr lang="en-US" sz="1600" dirty="0" smtClean="0"/>
              <a:t>is a binary file (humans can not read), it contains a lot of information about the alignment. </a:t>
            </a:r>
          </a:p>
          <a:p>
            <a:r>
              <a:rPr lang="en-US" sz="1600" dirty="0" smtClean="0"/>
              <a:t>Important part is the HEADER and </a:t>
            </a:r>
            <a:r>
              <a:rPr lang="en-US" sz="1600" dirty="0"/>
              <a:t>FLAGs specifications 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dirty="0">
                <a:hlinkClick r:id="rId2"/>
              </a:rPr>
              <a:t>https://broadinstitute.github.io/picard/explain-</a:t>
            </a:r>
            <a:r>
              <a:rPr lang="en-US" sz="1600" dirty="0" smtClean="0">
                <a:hlinkClick r:id="rId2"/>
              </a:rPr>
              <a:t>flags.html</a:t>
            </a:r>
            <a:r>
              <a:rPr lang="en-US" sz="1600" dirty="0" smtClean="0"/>
              <a:t>) </a:t>
            </a:r>
          </a:p>
          <a:p>
            <a:endParaRPr lang="en-US" sz="1600" dirty="0" smtClean="0">
              <a:solidFill>
                <a:srgbClr val="235798"/>
              </a:solidFill>
            </a:endParaRPr>
          </a:p>
          <a:p>
            <a:endParaRPr lang="en-US" sz="1600" dirty="0" smtClean="0">
              <a:solidFill>
                <a:srgbClr val="235798"/>
              </a:solidFill>
            </a:endParaRPr>
          </a:p>
          <a:p>
            <a:r>
              <a:rPr lang="en-US" sz="1600" dirty="0" smtClean="0">
                <a:solidFill>
                  <a:srgbClr val="235798"/>
                </a:solidFill>
              </a:rPr>
              <a:t>.</a:t>
            </a:r>
            <a:r>
              <a:rPr lang="en-US" sz="1600" dirty="0" err="1" smtClean="0">
                <a:solidFill>
                  <a:srgbClr val="235798"/>
                </a:solidFill>
              </a:rPr>
              <a:t>sam</a:t>
            </a:r>
            <a:r>
              <a:rPr lang="en-US" sz="1600" dirty="0" smtClean="0">
                <a:solidFill>
                  <a:srgbClr val="235798"/>
                </a:solidFill>
              </a:rPr>
              <a:t> </a:t>
            </a:r>
            <a:r>
              <a:rPr lang="en-US" sz="1600" dirty="0" smtClean="0"/>
              <a:t>format is the readable version of .bam (some info is casted away):</a:t>
            </a:r>
            <a:endParaRPr lang="en-US" sz="1600" dirty="0"/>
          </a:p>
        </p:txBody>
      </p:sp>
      <p:pic>
        <p:nvPicPr>
          <p:cNvPr id="4" name="Picture 3" descr="Screen Shot 2017-06-29 at 20.53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7032"/>
            <a:ext cx="9144000" cy="283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977" y="1035616"/>
            <a:ext cx="8786580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Files’ formats used for storing sequences, sequencing results: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235798"/>
                </a:solidFill>
              </a:rPr>
              <a:t>.fast5 </a:t>
            </a:r>
            <a:r>
              <a:rPr lang="en-US" sz="1600" dirty="0" smtClean="0"/>
              <a:t>– big, binary (cant read), </a:t>
            </a:r>
            <a:r>
              <a:rPr lang="en-US" sz="1600" dirty="0"/>
              <a:t>c</a:t>
            </a:r>
            <a:r>
              <a:rPr lang="en-US" sz="1600" dirty="0" smtClean="0"/>
              <a:t>ontain a lot of metadata</a:t>
            </a:r>
          </a:p>
          <a:p>
            <a:r>
              <a:rPr lang="en-US" sz="1600" dirty="0" smtClean="0">
                <a:solidFill>
                  <a:srgbClr val="235798"/>
                </a:solidFill>
              </a:rPr>
              <a:t>.</a:t>
            </a:r>
            <a:r>
              <a:rPr lang="en-US" sz="1600" dirty="0" err="1" smtClean="0">
                <a:solidFill>
                  <a:srgbClr val="235798"/>
                </a:solidFill>
              </a:rPr>
              <a:t>fastq</a:t>
            </a:r>
            <a:r>
              <a:rPr lang="en-US" sz="1600" dirty="0" smtClean="0">
                <a:solidFill>
                  <a:srgbClr val="235798"/>
                </a:solidFill>
              </a:rPr>
              <a:t> </a:t>
            </a:r>
            <a:r>
              <a:rPr lang="en-US" sz="1600" dirty="0" smtClean="0"/>
              <a:t>– readable by human, contains sequences and sequence quality</a:t>
            </a:r>
          </a:p>
          <a:p>
            <a:r>
              <a:rPr lang="en-US" sz="1600" dirty="0" smtClean="0">
                <a:solidFill>
                  <a:srgbClr val="235798"/>
                </a:solidFill>
              </a:rPr>
              <a:t>.</a:t>
            </a:r>
            <a:r>
              <a:rPr lang="en-US" sz="1600" dirty="0" err="1" smtClean="0">
                <a:solidFill>
                  <a:srgbClr val="235798"/>
                </a:solidFill>
              </a:rPr>
              <a:t>fasta</a:t>
            </a:r>
            <a:r>
              <a:rPr lang="en-US" sz="1600" dirty="0" smtClean="0">
                <a:solidFill>
                  <a:srgbClr val="235798"/>
                </a:solidFill>
              </a:rPr>
              <a:t> </a:t>
            </a:r>
            <a:r>
              <a:rPr lang="en-US" sz="1600" dirty="0" smtClean="0"/>
              <a:t>– readable, contains sequences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u="sng" dirty="0" smtClean="0"/>
              <a:t>Files’ formats used for storing results of sequence alignment: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235798"/>
                </a:solidFill>
              </a:rPr>
              <a:t>.</a:t>
            </a:r>
            <a:r>
              <a:rPr lang="en-US" sz="1600" dirty="0" err="1" smtClean="0">
                <a:solidFill>
                  <a:srgbClr val="235798"/>
                </a:solidFill>
              </a:rPr>
              <a:t>maf</a:t>
            </a:r>
            <a:r>
              <a:rPr lang="en-US" sz="1600" dirty="0" smtClean="0">
                <a:solidFill>
                  <a:srgbClr val="235798"/>
                </a:solidFill>
              </a:rPr>
              <a:t> </a:t>
            </a:r>
            <a:r>
              <a:rPr lang="en-US" sz="1600" dirty="0" smtClean="0"/>
              <a:t>– contains pairs of aligned sequences with the alignment’s coordinates; </a:t>
            </a:r>
            <a:r>
              <a:rPr lang="en-US" sz="1600" dirty="0"/>
              <a:t>for example, used by </a:t>
            </a:r>
            <a:r>
              <a:rPr lang="en-US" sz="1600" dirty="0" smtClean="0"/>
              <a:t>LAST</a:t>
            </a:r>
          </a:p>
          <a:p>
            <a:r>
              <a:rPr lang="en-US" sz="1600" dirty="0" smtClean="0">
                <a:solidFill>
                  <a:srgbClr val="235798"/>
                </a:solidFill>
              </a:rPr>
              <a:t>.bam </a:t>
            </a:r>
            <a:r>
              <a:rPr lang="en-US" sz="1600" dirty="0" smtClean="0"/>
              <a:t>– binary format, includes aligned sequences, coordinates, information about bioinformatics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  processing, quality, </a:t>
            </a:r>
            <a:r>
              <a:rPr lang="is-IS" sz="1600" dirty="0" smtClean="0"/>
              <a:t>…</a:t>
            </a:r>
          </a:p>
          <a:p>
            <a:r>
              <a:rPr lang="is-IS" sz="1600" dirty="0" smtClean="0">
                <a:solidFill>
                  <a:srgbClr val="235798"/>
                </a:solidFill>
              </a:rPr>
              <a:t>.sam </a:t>
            </a:r>
            <a:r>
              <a:rPr lang="is-IS" sz="1600" dirty="0" smtClean="0"/>
              <a:t>– human readable version of .bam, much bigger in size</a:t>
            </a:r>
          </a:p>
          <a:p>
            <a:endParaRPr lang="is-IS" sz="1600" dirty="0" smtClean="0"/>
          </a:p>
          <a:p>
            <a:endParaRPr lang="is-IS" sz="1600" dirty="0"/>
          </a:p>
          <a:p>
            <a:endParaRPr lang="is-IS" sz="1600" b="1" dirty="0" smtClean="0"/>
          </a:p>
          <a:p>
            <a:r>
              <a:rPr lang="en-US" sz="1600" b="1" dirty="0" smtClean="0"/>
              <a:t>.</a:t>
            </a:r>
            <a:r>
              <a:rPr lang="en-US" sz="1600" b="1" dirty="0" err="1" smtClean="0"/>
              <a:t>fastq</a:t>
            </a:r>
            <a:r>
              <a:rPr lang="en-US" sz="1600" b="1" dirty="0" smtClean="0"/>
              <a:t>/.</a:t>
            </a:r>
            <a:r>
              <a:rPr lang="en-US" sz="1600" b="1" dirty="0" err="1" smtClean="0"/>
              <a:t>fasta</a:t>
            </a:r>
            <a:r>
              <a:rPr lang="en-US" sz="1600" b="1" dirty="0" smtClean="0"/>
              <a:t> and </a:t>
            </a:r>
            <a:r>
              <a:rPr lang="is-IS" sz="1600" b="1" dirty="0" smtClean="0"/>
              <a:t>.bam files are widely used in all DNA/RNA bioinformatics analysis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95294" y="203501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Summary: files’ formats</a:t>
            </a:r>
          </a:p>
          <a:p>
            <a:endParaRPr lang="en-US" dirty="0">
              <a:solidFill>
                <a:srgbClr val="235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271" y="2542697"/>
            <a:ext cx="1683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8726A"/>
                </a:solidFill>
                <a:latin typeface="Avenir Oblique"/>
                <a:cs typeface="Avenir Oblique"/>
              </a:rPr>
              <a:t>MinION</a:t>
            </a: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reads</a:t>
            </a:r>
          </a:p>
          <a:p>
            <a:endParaRPr lang="en-US" dirty="0">
              <a:solidFill>
                <a:srgbClr val="18726A"/>
              </a:solidFill>
              <a:latin typeface="Avenir Oblique"/>
              <a:cs typeface="Avenir Oblique"/>
            </a:endParaRPr>
          </a:p>
          <a:p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           Target</a:t>
            </a:r>
            <a:endParaRPr lang="en-US" dirty="0">
              <a:solidFill>
                <a:srgbClr val="18726A"/>
              </a:solidFill>
              <a:latin typeface="Avenir Oblique"/>
              <a:cs typeface="Avenir Oblique"/>
            </a:endParaRPr>
          </a:p>
        </p:txBody>
      </p:sp>
      <p:cxnSp>
        <p:nvCxnSpPr>
          <p:cNvPr id="3" name="Curved Connector 2"/>
          <p:cNvCxnSpPr/>
          <p:nvPr/>
        </p:nvCxnSpPr>
        <p:spPr>
          <a:xfrm flipV="1">
            <a:off x="1962141" y="3072925"/>
            <a:ext cx="1792850" cy="209877"/>
          </a:xfrm>
          <a:prstGeom prst="curvedConnector3">
            <a:avLst>
              <a:gd name="adj1" fmla="val 7292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urved Connector 3"/>
          <p:cNvCxnSpPr/>
          <p:nvPr/>
        </p:nvCxnSpPr>
        <p:spPr>
          <a:xfrm>
            <a:off x="1962141" y="2806536"/>
            <a:ext cx="1792850" cy="266389"/>
          </a:xfrm>
          <a:prstGeom prst="curvedConnector3">
            <a:avLst>
              <a:gd name="adj1" fmla="val 8333"/>
            </a:avLst>
          </a:prstGeom>
          <a:ln>
            <a:solidFill>
              <a:srgbClr val="7F7F7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43629" y="2227285"/>
            <a:ext cx="1264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   LAST </a:t>
            </a:r>
          </a:p>
          <a:p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alignment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H="1">
            <a:off x="3110004" y="3283472"/>
            <a:ext cx="664348" cy="382848"/>
          </a:xfrm>
          <a:prstGeom prst="curvedConnector3">
            <a:avLst>
              <a:gd name="adj1" fmla="val 802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2727155" y="3283472"/>
            <a:ext cx="664348" cy="382848"/>
          </a:xfrm>
          <a:prstGeom prst="curvedConnector3">
            <a:avLst>
              <a:gd name="adj1" fmla="val 802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60080" y="3774003"/>
            <a:ext cx="1023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Oblique"/>
                <a:cs typeface="Avenir Oblique"/>
              </a:rPr>
              <a:t>a</a:t>
            </a:r>
            <a:r>
              <a:rPr lang="en-US" sz="1400" dirty="0" smtClean="0">
                <a:latin typeface="Avenir Oblique"/>
                <a:cs typeface="Avenir Oblique"/>
              </a:rPr>
              <a:t>lignment</a:t>
            </a:r>
          </a:p>
          <a:p>
            <a:r>
              <a:rPr lang="en-US" sz="1400" dirty="0" smtClean="0">
                <a:latin typeface="Avenir Oblique"/>
                <a:cs typeface="Avenir Oblique"/>
              </a:rPr>
              <a:t>statistics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6598" y="3782028"/>
            <a:ext cx="990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BAM files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5880" y="2704650"/>
            <a:ext cx="1543056" cy="766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nucleotides 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18726A"/>
                </a:solidFill>
                <a:latin typeface="Avenir Oblique"/>
                <a:cs typeface="Avenir Oblique"/>
              </a:rPr>
              <a:t> </a:t>
            </a: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    count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18726A"/>
                </a:solidFill>
                <a:latin typeface="Avenir Oblique"/>
                <a:cs typeface="Avenir Oblique"/>
              </a:rPr>
              <a:t>per position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86365" y="3072925"/>
            <a:ext cx="56026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9941" y="2841564"/>
            <a:ext cx="128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venir Oblique"/>
                <a:cs typeface="Avenir Oblique"/>
              </a:rPr>
              <a:t>consensus</a:t>
            </a:r>
          </a:p>
        </p:txBody>
      </p:sp>
      <p:cxnSp>
        <p:nvCxnSpPr>
          <p:cNvPr id="13" name="Curved Connector 12"/>
          <p:cNvCxnSpPr/>
          <p:nvPr/>
        </p:nvCxnSpPr>
        <p:spPr>
          <a:xfrm rot="16200000" flipH="1">
            <a:off x="6945803" y="3442230"/>
            <a:ext cx="664348" cy="382848"/>
          </a:xfrm>
          <a:prstGeom prst="curvedConnector3">
            <a:avLst>
              <a:gd name="adj1" fmla="val 802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5400000" flipH="1" flipV="1">
            <a:off x="6891591" y="2263753"/>
            <a:ext cx="772774" cy="382849"/>
          </a:xfrm>
          <a:prstGeom prst="curvedConnector3">
            <a:avLst>
              <a:gd name="adj1" fmla="val 1661"/>
            </a:avLst>
          </a:prstGeom>
          <a:ln w="31750"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98599" y="3072925"/>
            <a:ext cx="571618" cy="0"/>
          </a:xfrm>
          <a:prstGeom prst="straightConnector1">
            <a:avLst/>
          </a:prstGeom>
          <a:ln>
            <a:solidFill>
              <a:srgbClr val="D6C7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1849" y="1546485"/>
            <a:ext cx="158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Oblique"/>
                <a:cs typeface="Avenir Oblique"/>
              </a:rPr>
              <a:t>c</a:t>
            </a:r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onsensus-target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      alignment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15660" y="2890167"/>
            <a:ext cx="1034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venir Oblique"/>
                <a:cs typeface="Avenir Oblique"/>
              </a:rPr>
              <a:t>l</a:t>
            </a:r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ogo plots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2426" y="3909794"/>
            <a:ext cx="144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venir Oblique"/>
                <a:cs typeface="Avenir Oblique"/>
              </a:rPr>
              <a:t>polymorphisms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271" y="2542697"/>
            <a:ext cx="1683870" cy="405631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72349" y="3087335"/>
            <a:ext cx="1002121" cy="405631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823232" y="2680532"/>
            <a:ext cx="1388461" cy="822851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/>
          <p:cNvSpPr/>
          <p:nvPr/>
        </p:nvSpPr>
        <p:spPr>
          <a:xfrm>
            <a:off x="2391405" y="2181537"/>
            <a:ext cx="1307564" cy="811359"/>
          </a:xfrm>
          <a:prstGeom prst="teardrop">
            <a:avLst/>
          </a:prstGeom>
          <a:noFill/>
          <a:ln w="2222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91405" y="618488"/>
            <a:ext cx="220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NanoPipe2 workflow: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48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7-06 at 18.42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252"/>
            <a:ext cx="9144000" cy="2791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94" y="203501"/>
            <a:ext cx="3012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What is Consensus Sequence?</a:t>
            </a:r>
          </a:p>
          <a:p>
            <a:endParaRPr lang="en-US" dirty="0">
              <a:solidFill>
                <a:srgbClr val="23579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2385" y="4997382"/>
            <a:ext cx="52204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– majority rule, i.e</a:t>
            </a:r>
            <a:r>
              <a:rPr lang="en-US" sz="1600" dirty="0" smtClean="0"/>
              <a:t>. If </a:t>
            </a:r>
            <a:r>
              <a:rPr lang="en-US" sz="1600" dirty="0"/>
              <a:t>alternate nucleotide is </a:t>
            </a:r>
            <a:r>
              <a:rPr lang="en-US" sz="1600" dirty="0" smtClean="0"/>
              <a:t>&gt;50</a:t>
            </a:r>
            <a:r>
              <a:rPr lang="en-US" sz="1600" dirty="0"/>
              <a:t>%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7564" y="90712"/>
            <a:ext cx="37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1)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calling_RN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77" y="903093"/>
            <a:ext cx="4945107" cy="4759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0280" y="163902"/>
            <a:ext cx="7461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4">
                    <a:lumMod val="75000"/>
                  </a:schemeClr>
                </a:solidFill>
              </a:rPr>
              <a:t>Reccurent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Neural Network (RNN) </a:t>
            </a:r>
            <a:r>
              <a:rPr lang="en-US" sz="2000" dirty="0" smtClean="0"/>
              <a:t>– works like your brain! It can learn on the previous data and improve its performance on new </a:t>
            </a:r>
            <a:r>
              <a:rPr lang="en-US" sz="2000" dirty="0" smtClean="0"/>
              <a:t>data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42168" y="5909090"/>
            <a:ext cx="8144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Nanopore</a:t>
            </a:r>
            <a:r>
              <a:rPr lang="en-US" dirty="0" smtClean="0"/>
              <a:t> </a:t>
            </a:r>
            <a:r>
              <a:rPr lang="en-US" dirty="0" err="1" smtClean="0"/>
              <a:t>basecallers</a:t>
            </a:r>
            <a:r>
              <a:rPr lang="en-US" dirty="0" smtClean="0"/>
              <a:t> are trained on many sequenced data, so you can run it on your data even  if you are sequencing first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35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2366" y="82156"/>
            <a:ext cx="227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Key steps of </a:t>
            </a:r>
            <a:r>
              <a:rPr lang="en-US" dirty="0" err="1" smtClean="0">
                <a:solidFill>
                  <a:srgbClr val="235798"/>
                </a:solidFill>
              </a:rPr>
              <a:t>Nanopipe</a:t>
            </a:r>
            <a:endParaRPr lang="en-US" dirty="0">
              <a:solidFill>
                <a:srgbClr val="23579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086" y="1047306"/>
            <a:ext cx="8170125" cy="2841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235798"/>
                </a:solidFill>
              </a:rPr>
              <a:t>2) </a:t>
            </a:r>
            <a:r>
              <a:rPr lang="en-US" sz="1600" dirty="0" smtClean="0"/>
              <a:t>Tracing potential mutations: nucleotide frequency at a particular position, the rule of 20%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235798"/>
                </a:solidFill>
              </a:rPr>
              <a:t>3) </a:t>
            </a:r>
            <a:r>
              <a:rPr lang="en-US" sz="1600" dirty="0" smtClean="0"/>
              <a:t>Generating consensus sequence and comparing it to the target sequence position by position </a:t>
            </a:r>
          </a:p>
          <a:p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 smtClean="0"/>
              <a:t>In </a:t>
            </a:r>
            <a:r>
              <a:rPr lang="en-US" sz="1600" dirty="0"/>
              <a:t>ambiguous </a:t>
            </a:r>
            <a:r>
              <a:rPr lang="en-US" sz="1600" dirty="0" smtClean="0"/>
              <a:t>situation NanoPipe2 uses </a:t>
            </a:r>
            <a:r>
              <a:rPr lang="en-US" sz="1600" dirty="0" smtClean="0">
                <a:solidFill>
                  <a:schemeClr val="accent1"/>
                </a:solidFill>
              </a:rPr>
              <a:t>IUPAC</a:t>
            </a:r>
            <a:r>
              <a:rPr lang="en-US" sz="1600" dirty="0" smtClean="0"/>
              <a:t> symbols, 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              for example, “R” means “A or G”, “Y” – for “C or T”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(see </a:t>
            </a:r>
            <a:r>
              <a:rPr lang="en-US" sz="1600" dirty="0">
                <a:hlinkClick r:id="rId2"/>
              </a:rPr>
              <a:t>http://www.bioinformatics.org/sms/</a:t>
            </a:r>
            <a:r>
              <a:rPr lang="en-US" sz="1600" dirty="0" smtClean="0">
                <a:hlinkClick r:id="rId2"/>
              </a:rPr>
              <a:t>iupac.html</a:t>
            </a:r>
            <a:r>
              <a:rPr lang="en-US" sz="1600" dirty="0" smtClean="0"/>
              <a:t> or NanoPipe2 help-page: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hlinkClick r:id="rId3"/>
              </a:rPr>
              <a:t>http://bioinformatics.uni-muenster.de/tools/nanopipe/usage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/>
              <a:t> </a:t>
            </a:r>
            <a:r>
              <a:rPr lang="en-US" sz="1600" dirty="0" smtClean="0"/>
              <a:t> ) </a:t>
            </a:r>
          </a:p>
          <a:p>
            <a:pPr>
              <a:lnSpc>
                <a:spcPct val="120000"/>
              </a:lnSpc>
            </a:pP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235798"/>
                </a:solidFill>
              </a:rPr>
              <a:t>4) </a:t>
            </a:r>
            <a:r>
              <a:rPr lang="en-US" sz="1600" dirty="0" smtClean="0"/>
              <a:t>Additional files: .bam and .</a:t>
            </a:r>
            <a:r>
              <a:rPr lang="en-US" sz="1600" dirty="0" err="1" smtClean="0"/>
              <a:t>bam.bai</a:t>
            </a:r>
            <a:r>
              <a:rPr lang="en-US" sz="1600" dirty="0" smtClean="0"/>
              <a:t> for browsing in </a:t>
            </a:r>
            <a:r>
              <a:rPr lang="en-US" sz="1600" dirty="0" smtClean="0">
                <a:solidFill>
                  <a:srgbClr val="4F81BD"/>
                </a:solidFill>
              </a:rPr>
              <a:t>IGV-viewer</a:t>
            </a:r>
            <a:endParaRPr lang="en-US" sz="1600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4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7423" y="640738"/>
            <a:ext cx="243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NanoPipe2 helps us to</a:t>
            </a:r>
            <a:r>
              <a:rPr lang="is-IS" dirty="0" smtClean="0">
                <a:solidFill>
                  <a:srgbClr val="235798"/>
                </a:solidFill>
              </a:rPr>
              <a:t>…</a:t>
            </a:r>
            <a:endParaRPr lang="en-US" dirty="0">
              <a:solidFill>
                <a:srgbClr val="23579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81" y="1259470"/>
            <a:ext cx="858568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See if our sequencing worked: how many reads were mapped to the target and where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exactly</a:t>
            </a:r>
            <a:r>
              <a:rPr lang="en-US" dirty="0" smtClean="0"/>
              <a:t>, </a:t>
            </a:r>
            <a:r>
              <a:rPr lang="en-US" dirty="0" smtClean="0"/>
              <a:t>what </a:t>
            </a:r>
            <a:r>
              <a:rPr lang="en-US" dirty="0" smtClean="0"/>
              <a:t>part of each read mapped </a:t>
            </a:r>
            <a:r>
              <a:rPr lang="en-US" dirty="0" smtClean="0"/>
              <a:t>(Alignments </a:t>
            </a:r>
            <a:r>
              <a:rPr lang="en-US" dirty="0" smtClean="0"/>
              <a:t>length distribution)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Detect insertions/deletions and single nucleotide variations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Visualization of the experiment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smtClean="0"/>
              <a:t>Gives us the .</a:t>
            </a:r>
            <a:r>
              <a:rPr lang="en-US" dirty="0" err="1" smtClean="0"/>
              <a:t>fasta</a:t>
            </a:r>
            <a:r>
              <a:rPr lang="en-US" dirty="0" smtClean="0"/>
              <a:t> file with the consensus sequence of what has been </a:t>
            </a:r>
            <a:r>
              <a:rPr lang="en-US" dirty="0" err="1" smtClean="0"/>
              <a:t>sequensed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and .bam file that can be used in further analyses if needed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82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882" y="931107"/>
            <a:ext cx="8569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NanoPipe2 </a:t>
            </a:r>
            <a:r>
              <a:rPr lang="en-US" dirty="0" err="1">
                <a:solidFill>
                  <a:srgbClr val="000000"/>
                </a:solidFill>
              </a:rPr>
              <a:t>doesn</a:t>
            </a:r>
            <a:r>
              <a:rPr lang="mr-IN" dirty="0">
                <a:solidFill>
                  <a:srgbClr val="000000"/>
                </a:solidFill>
              </a:rPr>
              <a:t>’</a:t>
            </a:r>
            <a:r>
              <a:rPr lang="en-US" dirty="0">
                <a:solidFill>
                  <a:srgbClr val="000000"/>
                </a:solidFill>
              </a:rPr>
              <a:t>t </a:t>
            </a:r>
            <a:r>
              <a:rPr lang="en-US" dirty="0" smtClean="0">
                <a:solidFill>
                  <a:srgbClr val="000000"/>
                </a:solidFill>
              </a:rPr>
              <a:t>tell </a:t>
            </a:r>
            <a:r>
              <a:rPr lang="en-US" dirty="0">
                <a:solidFill>
                  <a:srgbClr val="000000"/>
                </a:solidFill>
              </a:rPr>
              <a:t>us anything about the reads quality, i.e. how good </a:t>
            </a:r>
            <a:r>
              <a:rPr lang="en-US" dirty="0" err="1">
                <a:solidFill>
                  <a:srgbClr val="000000"/>
                </a:solidFill>
              </a:rPr>
              <a:t>MinION</a:t>
            </a:r>
            <a:r>
              <a:rPr lang="en-US" dirty="0">
                <a:solidFill>
                  <a:srgbClr val="000000"/>
                </a:solidFill>
              </a:rPr>
              <a:t> performed its </a:t>
            </a:r>
            <a:r>
              <a:rPr lang="en-US" dirty="0" smtClean="0">
                <a:solidFill>
                  <a:srgbClr val="000000"/>
                </a:solidFill>
              </a:rPr>
              <a:t>job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Simple to use and freely downloadable software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FASTQC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can do it!</a:t>
            </a:r>
          </a:p>
          <a:p>
            <a:endParaRPr lang="en-US" dirty="0" smtClean="0"/>
          </a:p>
          <a:p>
            <a:r>
              <a:rPr lang="en-US" dirty="0"/>
              <a:t>Download </a:t>
            </a:r>
            <a:r>
              <a:rPr lang="en-US" dirty="0">
                <a:solidFill>
                  <a:srgbClr val="235798"/>
                </a:solidFill>
              </a:rPr>
              <a:t>FASTQC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http://www.bioinformatics.babraham.ac.uk/projects/fastqc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11051" y="29449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Reads quality</a:t>
            </a:r>
            <a:endParaRPr lang="en-US" dirty="0">
              <a:solidFill>
                <a:srgbClr val="2357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67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2366" y="82156"/>
            <a:ext cx="288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Tools from Oxford </a:t>
            </a:r>
            <a:r>
              <a:rPr lang="en-US" dirty="0" err="1" smtClean="0">
                <a:solidFill>
                  <a:srgbClr val="235798"/>
                </a:solidFill>
              </a:rPr>
              <a:t>Nanopore</a:t>
            </a:r>
            <a:endParaRPr lang="en-US" dirty="0">
              <a:solidFill>
                <a:srgbClr val="23579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709" y="1286254"/>
            <a:ext cx="81716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Metagenomics</a:t>
            </a:r>
            <a:r>
              <a:rPr lang="en-US" sz="1600" dirty="0" smtClean="0">
                <a:solidFill>
                  <a:srgbClr val="000000"/>
                </a:solidFill>
              </a:rPr>
              <a:t> analysis: identifying different taxa in mixed samples (soil, food, human mucus,</a:t>
            </a:r>
            <a:r>
              <a:rPr lang="is-IS" sz="1600" dirty="0" smtClean="0">
                <a:solidFill>
                  <a:srgbClr val="000000"/>
                </a:solidFill>
              </a:rPr>
              <a:t>…)</a:t>
            </a:r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235798"/>
              </a:solidFill>
            </a:endParaRPr>
          </a:p>
          <a:p>
            <a:endParaRPr lang="en-US" sz="1600" dirty="0">
              <a:solidFill>
                <a:srgbClr val="235798"/>
              </a:solidFill>
            </a:endParaRPr>
          </a:p>
          <a:p>
            <a:endParaRPr lang="en-US" sz="1600" dirty="0" smtClean="0">
              <a:solidFill>
                <a:srgbClr val="235798"/>
              </a:solidFill>
            </a:endParaRPr>
          </a:p>
          <a:p>
            <a:r>
              <a:rPr lang="en-US" sz="1600" dirty="0" smtClean="0">
                <a:solidFill>
                  <a:srgbClr val="235798"/>
                </a:solidFill>
              </a:rPr>
              <a:t>EPI2ME                     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1600" dirty="0" smtClean="0">
                <a:solidFill>
                  <a:srgbClr val="235798"/>
                </a:solidFill>
                <a:sym typeface="Wingdings"/>
              </a:rPr>
              <a:t> WIMP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(“what is in my pot”) : prokaryotes, fungi, </a:t>
            </a:r>
            <a:r>
              <a:rPr lang="en-US" sz="1600" dirty="0" err="1" smtClean="0">
                <a:solidFill>
                  <a:srgbClr val="000000"/>
                </a:solidFill>
                <a:sym typeface="Wingdings"/>
              </a:rPr>
              <a:t>archaea</a:t>
            </a:r>
            <a:endParaRPr lang="en-US" sz="1600" dirty="0" smtClean="0">
              <a:solidFill>
                <a:srgbClr val="000000"/>
              </a:solidFill>
              <a:sym typeface="Wingdings"/>
            </a:endParaRPr>
          </a:p>
          <a:p>
            <a:r>
              <a:rPr lang="en-US" sz="1200" dirty="0" smtClean="0">
                <a:solidFill>
                  <a:srgbClr val="000000"/>
                </a:solidFill>
                <a:sym typeface="Wingdings"/>
              </a:rPr>
              <a:t>Bioinformatics cluster</a:t>
            </a:r>
          </a:p>
          <a:p>
            <a:r>
              <a:rPr lang="en-US" sz="1200" dirty="0">
                <a:solidFill>
                  <a:srgbClr val="000000"/>
                </a:solidFill>
                <a:sym typeface="Wingdings"/>
              </a:rPr>
              <a:t>(amazon cloud based) </a:t>
            </a:r>
            <a:r>
              <a:rPr lang="en-US" sz="1200" dirty="0" smtClean="0">
                <a:solidFill>
                  <a:srgbClr val="235798"/>
                </a:solidFill>
                <a:sym typeface="Wingdings"/>
              </a:rPr>
              <a:t>     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235798"/>
                </a:solidFill>
                <a:sym typeface="Wingdings"/>
              </a:rPr>
              <a:t> S16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: eukaryotes, prokaryotes, fungi, </a:t>
            </a:r>
            <a:r>
              <a:rPr lang="en-US" sz="1600" dirty="0" err="1">
                <a:solidFill>
                  <a:srgbClr val="000000"/>
                </a:solidFill>
                <a:sym typeface="Wingdings"/>
              </a:rPr>
              <a:t>archaea</a:t>
            </a:r>
            <a:endParaRPr lang="en-US" sz="1600" dirty="0">
              <a:solidFill>
                <a:srgbClr val="23579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624" y="2273218"/>
            <a:ext cx="1569330" cy="776599"/>
          </a:xfrm>
          <a:prstGeom prst="rect">
            <a:avLst/>
          </a:prstGeom>
          <a:noFill/>
          <a:ln w="1587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0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405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517" y="0"/>
            <a:ext cx="8816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Metrichor</a:t>
            </a:r>
            <a:r>
              <a:rPr lang="en-US" dirty="0"/>
              <a:t> Ltd has developed the EPI2ME platform to enable real-time, cloud based analysis of biological data</a:t>
            </a:r>
          </a:p>
        </p:txBody>
      </p:sp>
    </p:spTree>
    <p:extLst>
      <p:ext uri="{BB962C8B-B14F-4D97-AF65-F5344CB8AC3E}">
        <p14:creationId xmlns:p14="http://schemas.microsoft.com/office/powerpoint/2010/main" val="140732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88" b="-4221"/>
          <a:stretch/>
        </p:blipFill>
        <p:spPr>
          <a:xfrm>
            <a:off x="0" y="1005840"/>
            <a:ext cx="914400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5900" y="292100"/>
            <a:ext cx="407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OneCodex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            onecodex.com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73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8316" y="1733389"/>
            <a:ext cx="2226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235798"/>
                </a:solidFill>
              </a:rPr>
              <a:t>Practical session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40143" y="2788941"/>
            <a:ext cx="61093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http://bioinformatics.uni-muenster.de/tools/</a:t>
            </a:r>
            <a:r>
              <a:rPr lang="en-US" dirty="0" smtClean="0">
                <a:hlinkClick r:id="rId2"/>
              </a:rPr>
              <a:t>nanopipe2/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nd to </a:t>
            </a:r>
            <a:r>
              <a:rPr lang="en-US" u="sng" dirty="0" err="1" smtClean="0">
                <a:solidFill>
                  <a:srgbClr val="0000FF"/>
                </a:solidFill>
              </a:rPr>
              <a:t>onecodex.com</a:t>
            </a:r>
            <a:r>
              <a:rPr lang="en-US" dirty="0" smtClean="0"/>
              <a:t> for the metagenomics analysis</a:t>
            </a:r>
          </a:p>
          <a:p>
            <a:endParaRPr lang="en-US" dirty="0"/>
          </a:p>
          <a:p>
            <a:pPr algn="ctr"/>
            <a:r>
              <a:rPr lang="en-US" dirty="0" smtClean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085" y="192298"/>
            <a:ext cx="38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Usage of the Windows’ command line</a:t>
            </a:r>
            <a:endParaRPr lang="en-US" dirty="0">
              <a:solidFill>
                <a:srgbClr val="23579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686" y="678965"/>
            <a:ext cx="8920314" cy="5363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 smtClean="0">
                <a:solidFill>
                  <a:srgbClr val="235798"/>
                </a:solidFill>
              </a:rPr>
              <a:t>*another hint</a:t>
            </a:r>
            <a:r>
              <a:rPr lang="en-US" sz="1400" dirty="0" smtClean="0"/>
              <a:t>: for the present version of </a:t>
            </a:r>
            <a:r>
              <a:rPr lang="en-US" sz="1400" dirty="0" err="1" smtClean="0"/>
              <a:t>NanoPipe</a:t>
            </a:r>
            <a:r>
              <a:rPr lang="en-US" sz="1400" dirty="0" smtClean="0"/>
              <a:t> (of July 2017) it is possible to upload only </a:t>
            </a:r>
          </a:p>
          <a:p>
            <a:pPr>
              <a:lnSpc>
                <a:spcPct val="130000"/>
              </a:lnSpc>
            </a:pPr>
            <a:r>
              <a:rPr lang="en-US" sz="1400" dirty="0" smtClean="0"/>
              <a:t>one file in the “Query File” field. But after sequencing and Albacore base-calling you get many </a:t>
            </a:r>
          </a:p>
          <a:p>
            <a:pPr>
              <a:lnSpc>
                <a:spcPct val="130000"/>
              </a:lnSpc>
            </a:pPr>
            <a:r>
              <a:rPr lang="en-US" sz="1400" dirty="0" smtClean="0"/>
              <a:t>files with your reads. So, there is necessity to merge these multiple files in one. It can be done </a:t>
            </a:r>
          </a:p>
          <a:p>
            <a:pPr>
              <a:lnSpc>
                <a:spcPct val="130000"/>
              </a:lnSpc>
            </a:pPr>
            <a:r>
              <a:rPr lang="en-US" sz="1400" dirty="0" smtClean="0"/>
              <a:t>in the so called Command Line. If you are using Linux or Mac OS, you know how to do it ;) </a:t>
            </a:r>
          </a:p>
          <a:p>
            <a:pPr>
              <a:lnSpc>
                <a:spcPct val="130000"/>
              </a:lnSpc>
            </a:pPr>
            <a:r>
              <a:rPr lang="en-US" sz="1400" dirty="0" smtClean="0"/>
              <a:t>If you work on Windows computers you might need some explanations. Here they are:</a:t>
            </a:r>
          </a:p>
          <a:p>
            <a:pPr>
              <a:lnSpc>
                <a:spcPct val="130000"/>
              </a:lnSpc>
            </a:pPr>
            <a:endParaRPr lang="en-US" sz="1400" dirty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400" dirty="0" smtClean="0"/>
              <a:t>Find in your computer “command prompt” using the search </a:t>
            </a:r>
            <a:r>
              <a:rPr lang="en-US" sz="1400" dirty="0"/>
              <a:t>tool </a:t>
            </a:r>
            <a:r>
              <a:rPr lang="en-US" sz="1400" dirty="0" smtClean="0"/>
              <a:t>–</a:t>
            </a:r>
          </a:p>
          <a:p>
            <a:pPr>
              <a:lnSpc>
                <a:spcPct val="130000"/>
              </a:lnSpc>
            </a:pPr>
            <a:endParaRPr lang="en-US" sz="1400" dirty="0"/>
          </a:p>
          <a:p>
            <a:pPr>
              <a:lnSpc>
                <a:spcPct val="130000"/>
              </a:lnSpc>
            </a:pPr>
            <a:r>
              <a:rPr lang="en-US" sz="1400" dirty="0" smtClean="0"/>
              <a:t>- Open prompt window and type command ‘cd’ in the Prompt to go to the folder where you keep your sequences. </a:t>
            </a:r>
          </a:p>
          <a:p>
            <a:pPr>
              <a:lnSpc>
                <a:spcPct val="130000"/>
              </a:lnSpc>
            </a:pPr>
            <a:r>
              <a:rPr lang="en-US" sz="1400" dirty="0" smtClean="0"/>
              <a:t>I.e. type   ‘cd /C:/</a:t>
            </a:r>
            <a:r>
              <a:rPr lang="en-US" sz="1400" dirty="0" err="1" smtClean="0"/>
              <a:t>MinIon</a:t>
            </a:r>
            <a:r>
              <a:rPr lang="en-US" sz="1400" dirty="0" smtClean="0"/>
              <a:t>/sequences(path to your reads)’ then press “Enter” to execute it.</a:t>
            </a:r>
          </a:p>
          <a:p>
            <a:pPr>
              <a:lnSpc>
                <a:spcPct val="130000"/>
              </a:lnSpc>
            </a:pPr>
            <a:endParaRPr lang="en-US" sz="14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400" dirty="0" smtClean="0"/>
              <a:t>To see the content of the folder print ‘</a:t>
            </a:r>
            <a:r>
              <a:rPr lang="en-US" sz="1400" dirty="0" err="1" smtClean="0"/>
              <a:t>dir</a:t>
            </a:r>
            <a:r>
              <a:rPr lang="en-US" sz="1400" dirty="0" smtClean="0"/>
              <a:t>’ and then hit “Enter” to execute the command</a:t>
            </a:r>
          </a:p>
          <a:p>
            <a:pPr>
              <a:lnSpc>
                <a:spcPct val="130000"/>
              </a:lnSpc>
            </a:pPr>
            <a:endParaRPr lang="en-US" sz="1400" dirty="0" smtClean="0"/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400" dirty="0" smtClean="0"/>
              <a:t>Finally, to merge the files: print ‘type *.</a:t>
            </a:r>
            <a:r>
              <a:rPr lang="en-US" sz="1400" dirty="0" err="1" smtClean="0"/>
              <a:t>fastq</a:t>
            </a:r>
            <a:r>
              <a:rPr lang="en-US" sz="1400" dirty="0" smtClean="0"/>
              <a:t> &gt; </a:t>
            </a:r>
            <a:r>
              <a:rPr lang="en-US" sz="1400" dirty="0" err="1" smtClean="0"/>
              <a:t>all.fastq</a:t>
            </a:r>
            <a:r>
              <a:rPr lang="en-US" sz="1400" dirty="0" smtClean="0"/>
              <a:t>’ and hit “Enter”. This will create the new file “</a:t>
            </a:r>
            <a:r>
              <a:rPr lang="en-US" sz="1400" dirty="0" err="1" smtClean="0"/>
              <a:t>all.fastq</a:t>
            </a:r>
            <a:r>
              <a:rPr lang="en-US" sz="1400" dirty="0" smtClean="0"/>
              <a:t>”</a:t>
            </a:r>
          </a:p>
          <a:p>
            <a:pPr>
              <a:lnSpc>
                <a:spcPct val="130000"/>
              </a:lnSpc>
            </a:pPr>
            <a:r>
              <a:rPr lang="en-US" sz="1400" dirty="0" smtClean="0"/>
              <a:t>with all </a:t>
            </a:r>
            <a:r>
              <a:rPr lang="en-US" sz="1400" dirty="0" err="1" smtClean="0"/>
              <a:t>sequensed</a:t>
            </a:r>
            <a:r>
              <a:rPr lang="en-US" sz="1400" dirty="0" smtClean="0"/>
              <a:t> reads. Use this file for NanoPipe2 analysis.  </a:t>
            </a:r>
          </a:p>
          <a:p>
            <a:pPr>
              <a:lnSpc>
                <a:spcPct val="130000"/>
              </a:lnSpc>
            </a:pPr>
            <a:endParaRPr lang="en-US" sz="1400" dirty="0">
              <a:sym typeface="Wingdings"/>
            </a:endParaRPr>
          </a:p>
          <a:p>
            <a:pPr>
              <a:lnSpc>
                <a:spcPct val="130000"/>
              </a:lnSpc>
            </a:pPr>
            <a:r>
              <a:rPr lang="en-US" sz="1200" dirty="0" smtClean="0">
                <a:sym typeface="Wingdings"/>
              </a:rPr>
              <a:t>(If any problems – you can always find help by </a:t>
            </a:r>
            <a:r>
              <a:rPr lang="en-US" sz="1200" dirty="0" err="1" smtClean="0">
                <a:sym typeface="Wingdings"/>
              </a:rPr>
              <a:t>googling</a:t>
            </a:r>
            <a:r>
              <a:rPr lang="en-US" sz="1200" dirty="0" smtClean="0">
                <a:sym typeface="Wingdings"/>
              </a:rPr>
              <a:t> or </a:t>
            </a:r>
            <a:r>
              <a:rPr lang="en-US" sz="1200" dirty="0">
                <a:sym typeface="Wingdings"/>
              </a:rPr>
              <a:t>start </a:t>
            </a:r>
            <a:r>
              <a:rPr lang="en-US" sz="1200" dirty="0" smtClean="0">
                <a:sym typeface="Wingdings"/>
              </a:rPr>
              <a:t>with reading </a:t>
            </a:r>
            <a:r>
              <a:rPr lang="en-US" sz="1200" dirty="0">
                <a:sym typeface="Wingdings"/>
                <a:hlinkClick r:id="rId2"/>
              </a:rPr>
              <a:t>https://community.sophos.com/kb/en-us/</a:t>
            </a:r>
            <a:r>
              <a:rPr lang="en-US" sz="1200" dirty="0" smtClean="0">
                <a:sym typeface="Wingdings"/>
                <a:hlinkClick r:id="rId2"/>
              </a:rPr>
              <a:t>13195</a:t>
            </a:r>
            <a:r>
              <a:rPr lang="en-US" sz="1200" dirty="0" smtClean="0">
                <a:sym typeface="Wingdings"/>
              </a:rPr>
              <a:t>)</a:t>
            </a:r>
            <a:endParaRPr lang="en-US" sz="1200" dirty="0" smtClean="0"/>
          </a:p>
          <a:p>
            <a:pPr>
              <a:lnSpc>
                <a:spcPct val="130000"/>
              </a:lnSpc>
            </a:pPr>
            <a:endParaRPr lang="en-US" sz="1400" dirty="0"/>
          </a:p>
          <a:p>
            <a:pPr>
              <a:lnSpc>
                <a:spcPct val="130000"/>
              </a:lnSpc>
            </a:pPr>
            <a:endParaRPr lang="en-US" sz="1400" dirty="0"/>
          </a:p>
        </p:txBody>
      </p:sp>
      <p:pic>
        <p:nvPicPr>
          <p:cNvPr id="4" name="Picture 3" descr="loupe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62" y="2394137"/>
            <a:ext cx="293790" cy="2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41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3060" y="2880360"/>
            <a:ext cx="651204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Find the PDF with the presentations here:</a:t>
            </a:r>
          </a:p>
          <a:p>
            <a:pPr algn="ctr"/>
            <a:endParaRPr lang="en-US" dirty="0">
              <a:hlinkClick r:id="rId2"/>
            </a:endParaRPr>
          </a:p>
          <a:p>
            <a:pPr algn="ctr"/>
            <a:endParaRPr lang="en-US" dirty="0" smtClean="0">
              <a:hlinkClick r:id="rId2"/>
            </a:endParaRPr>
          </a:p>
          <a:p>
            <a:pPr algn="ctr"/>
            <a:r>
              <a:rPr lang="en-US" dirty="0">
                <a:hlinkClick r:id="rId3"/>
              </a:rPr>
              <a:t>http://www.bioinformatics.uni-muenster.de/home/</a:t>
            </a:r>
            <a:r>
              <a:rPr lang="en-US" dirty="0" smtClean="0">
                <a:hlinkClick r:id="rId3"/>
              </a:rPr>
              <a:t>presentations</a:t>
            </a:r>
            <a:r>
              <a:rPr lang="en-US" dirty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1525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521" y="3340068"/>
            <a:ext cx="207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A37"/>
                </a:solidFill>
              </a:rPr>
              <a:t>MinION</a:t>
            </a:r>
            <a:r>
              <a:rPr lang="en-US" dirty="0" smtClean="0">
                <a:solidFill>
                  <a:srgbClr val="007A37"/>
                </a:solidFill>
              </a:rPr>
              <a:t> sequencing</a:t>
            </a:r>
          </a:p>
          <a:p>
            <a:r>
              <a:rPr lang="en-US" dirty="0" smtClean="0">
                <a:solidFill>
                  <a:srgbClr val="007A37"/>
                </a:solidFill>
              </a:rPr>
              <a:t>is </a:t>
            </a:r>
            <a:r>
              <a:rPr lang="en-US" dirty="0" smtClean="0">
                <a:solidFill>
                  <a:srgbClr val="007A37"/>
                </a:solidFill>
              </a:rPr>
              <a:t>controlled </a:t>
            </a:r>
            <a:r>
              <a:rPr lang="en-US" dirty="0" smtClean="0">
                <a:solidFill>
                  <a:srgbClr val="007A37"/>
                </a:solidFill>
              </a:rPr>
              <a:t>by </a:t>
            </a:r>
            <a:r>
              <a:rPr lang="en-US" dirty="0" err="1" smtClean="0">
                <a:solidFill>
                  <a:srgbClr val="007A37"/>
                </a:solidFill>
              </a:rPr>
              <a:t>MinKNOW</a:t>
            </a:r>
            <a:r>
              <a:rPr lang="en-US" dirty="0" smtClean="0">
                <a:solidFill>
                  <a:srgbClr val="007A37"/>
                </a:solidFill>
              </a:rPr>
              <a:t> software</a:t>
            </a:r>
            <a:endParaRPr lang="en-US" dirty="0">
              <a:solidFill>
                <a:srgbClr val="007A3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5845" y="3331447"/>
            <a:ext cx="1871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A37"/>
                </a:solidFill>
              </a:rPr>
              <a:t>MinKNOW</a:t>
            </a:r>
            <a:r>
              <a:rPr lang="en-US" dirty="0" smtClean="0">
                <a:solidFill>
                  <a:srgbClr val="007A37"/>
                </a:solidFill>
              </a:rPr>
              <a:t> runs </a:t>
            </a:r>
            <a:r>
              <a:rPr lang="en-US" dirty="0" err="1" smtClean="0">
                <a:solidFill>
                  <a:srgbClr val="007A37"/>
                </a:solidFill>
              </a:rPr>
              <a:t>basecalling</a:t>
            </a:r>
            <a:r>
              <a:rPr lang="en-US" dirty="0" smtClean="0">
                <a:solidFill>
                  <a:srgbClr val="007A37"/>
                </a:solidFill>
              </a:rPr>
              <a:t> in </a:t>
            </a:r>
            <a:r>
              <a:rPr lang="en-US" dirty="0" err="1" smtClean="0">
                <a:solidFill>
                  <a:srgbClr val="007A37"/>
                </a:solidFill>
              </a:rPr>
              <a:t>parralel</a:t>
            </a:r>
            <a:endParaRPr lang="en-US" dirty="0">
              <a:solidFill>
                <a:srgbClr val="007A3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3215" y="3340057"/>
            <a:ext cx="234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you stop sequencing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MinKNOW</a:t>
            </a:r>
            <a:r>
              <a:rPr lang="en-US" dirty="0" smtClean="0">
                <a:solidFill>
                  <a:srgbClr val="FF0000"/>
                </a:solidFill>
              </a:rPr>
              <a:t> stops </a:t>
            </a:r>
            <a:r>
              <a:rPr lang="en-US" dirty="0" err="1" smtClean="0">
                <a:solidFill>
                  <a:srgbClr val="FF0000"/>
                </a:solidFill>
              </a:rPr>
              <a:t>basecalling</a:t>
            </a:r>
            <a:r>
              <a:rPr lang="en-US" dirty="0" smtClean="0">
                <a:solidFill>
                  <a:srgbClr val="FF0000"/>
                </a:solidFill>
              </a:rPr>
              <a:t> !!!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8962" y="5209122"/>
            <a:ext cx="234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35798"/>
                </a:solidFill>
              </a:rPr>
              <a:t>Continue with Albacore software (offline) </a:t>
            </a:r>
            <a:endParaRPr lang="en-US" dirty="0">
              <a:solidFill>
                <a:srgbClr val="235798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71157" y="3806196"/>
            <a:ext cx="638358" cy="8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55957" y="3799151"/>
            <a:ext cx="638358" cy="8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10715" y="4426987"/>
            <a:ext cx="0" cy="5896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base_calling_modes.gif" descr="base_calling_modes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372" y="264271"/>
            <a:ext cx="7570235" cy="26658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342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834" t="25822" r="39719" b="34831"/>
          <a:stretch/>
        </p:blipFill>
        <p:spPr>
          <a:xfrm>
            <a:off x="464413" y="647700"/>
            <a:ext cx="8213725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9630" y="681488"/>
            <a:ext cx="280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Albacore features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254" y="1754490"/>
            <a:ext cx="795040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contains </a:t>
            </a:r>
            <a:r>
              <a:rPr lang="en-US" dirty="0"/>
              <a:t>configuration files for </a:t>
            </a:r>
            <a:r>
              <a:rPr lang="en-US" dirty="0" err="1" smtClean="0"/>
              <a:t>basecalling</a:t>
            </a:r>
            <a:r>
              <a:rPr lang="en-US" dirty="0" smtClean="0"/>
              <a:t> chemistry </a:t>
            </a:r>
            <a:r>
              <a:rPr lang="en-US" dirty="0"/>
              <a:t>that is not currently handled by </a:t>
            </a:r>
            <a:r>
              <a:rPr lang="en-US" dirty="0" err="1"/>
              <a:t>MinKNOW</a:t>
            </a:r>
            <a:r>
              <a:rPr lang="en-US" dirty="0"/>
              <a:t>, </a:t>
            </a:r>
            <a:r>
              <a:rPr lang="en-US" dirty="0" smtClean="0"/>
              <a:t>e.g</a:t>
            </a:r>
            <a:r>
              <a:rPr lang="en-US" dirty="0"/>
              <a:t>. 1D2 </a:t>
            </a:r>
            <a:r>
              <a:rPr lang="en-US" dirty="0" smtClean="0"/>
              <a:t>reads 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llows experiments with barcoding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/>
              <a:t>The user can provide a reference file in FASTA, </a:t>
            </a:r>
            <a:r>
              <a:rPr lang="en-US" dirty="0" err="1"/>
              <a:t>lastdb</a:t>
            </a:r>
            <a:r>
              <a:rPr lang="en-US" dirty="0"/>
              <a:t> or minimap2 index format. If so, the reads are aligned against this </a:t>
            </a:r>
            <a:r>
              <a:rPr lang="en-US" dirty="0" smtClean="0"/>
              <a:t>reference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You need to know ‘command line’ to use Albacore </a:t>
            </a:r>
            <a:r>
              <a:rPr lang="en-US" dirty="0" err="1" smtClean="0"/>
              <a:t>basecaller</a:t>
            </a:r>
            <a:r>
              <a:rPr lang="en-US" dirty="0" smtClean="0"/>
              <a:t>!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45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t="29550" r="-2" b="-30883"/>
          <a:stretch/>
        </p:blipFill>
        <p:spPr>
          <a:xfrm>
            <a:off x="0" y="1411281"/>
            <a:ext cx="9144000" cy="5212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630" y="681488"/>
            <a:ext cx="280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Albacore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downloads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1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98" t="29556" r="40002" b="11779"/>
          <a:stretch/>
        </p:blipFill>
        <p:spPr>
          <a:xfrm>
            <a:off x="1079500" y="249812"/>
            <a:ext cx="7110154" cy="634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8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8256" y="60382"/>
            <a:ext cx="280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Albacore features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752" y="337195"/>
            <a:ext cx="847976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Number of CPU: how powerful your computer is and how fast you can run software </a:t>
            </a:r>
          </a:p>
          <a:p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How to wisely use computational power: balance between the number of CPU and memory capacity. If your computer has 4 CPUs, you can type in the Albacore command ‘8 CPUs’ </a:t>
            </a:r>
            <a:r>
              <a:rPr lang="en-US" sz="1600" i="1" u="sng" dirty="0" smtClean="0">
                <a:solidFill>
                  <a:schemeClr val="bg1">
                    <a:lumMod val="50000"/>
                  </a:schemeClr>
                </a:solidFill>
              </a:rPr>
              <a:t>if 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the memory is enough. This means your computer has 1Gb memory for each working core (8 Gb in this case) plus 4 Gb as basic memory</a:t>
            </a:r>
            <a:endParaRPr lang="en-US" sz="1600" i="1" dirty="0" smtClean="0"/>
          </a:p>
          <a:p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Command for Albacore run: </a:t>
            </a:r>
          </a:p>
          <a:p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“C</a:t>
            </a:r>
            <a:r>
              <a:rPr lang="en-US" altLang="en-US" sz="1600" dirty="0">
                <a:latin typeface="Arial Unicode MS" panose="020B0604020202020204" pitchFamily="34" charset="-128"/>
              </a:rPr>
              <a:t>:\Program 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Files\Oxford </a:t>
            </a:r>
            <a:r>
              <a:rPr lang="en-US" altLang="en-US" sz="1600" dirty="0" err="1" smtClean="0">
                <a:latin typeface="Arial Unicode MS" panose="020B0604020202020204" pitchFamily="34" charset="-128"/>
              </a:rPr>
              <a:t>Nanopore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\</a:t>
            </a:r>
            <a:r>
              <a:rPr lang="en-US" altLang="en-US" sz="1600" dirty="0" err="1" smtClean="0">
                <a:latin typeface="Arial Unicode MS" panose="020B0604020202020204" pitchFamily="34" charset="-128"/>
              </a:rPr>
              <a:t>ont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Albacore\read_fast5_basecaller.exe</a:t>
            </a:r>
            <a:r>
              <a:rPr lang="en-US" altLang="en-US" sz="1600" dirty="0">
                <a:latin typeface="Arial Unicode MS" panose="020B0604020202020204" pitchFamily="34" charset="-128"/>
              </a:rPr>
              <a:t>" </a:t>
            </a:r>
            <a:endParaRPr lang="en-US" altLang="en-US" sz="1600" dirty="0" smtClean="0">
              <a:latin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flowcell</a:t>
            </a:r>
            <a:r>
              <a:rPr lang="en-US" altLang="en-US" sz="1600" dirty="0">
                <a:latin typeface="Arial Unicode MS" panose="020B0604020202020204" pitchFamily="34" charset="-128"/>
              </a:rPr>
              <a:t> FLO-MIN107 --kit SQK-LSK108 --barcoding 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output_format</a:t>
            </a:r>
            <a:r>
              <a:rPr lang="en-US" altLang="en-US" sz="1600" dirty="0">
                <a:latin typeface="Arial Unicode MS" panose="020B0604020202020204" pitchFamily="34" charset="-128"/>
              </a:rPr>
              <a:t> fast5,fastq --input directory_of_fast5_files 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save_path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directory_for_output</a:t>
            </a:r>
            <a:r>
              <a:rPr lang="en-US" altLang="en-US" sz="1600" dirty="0">
                <a:latin typeface="Arial Unicode MS" panose="020B0604020202020204" pitchFamily="34" charset="-128"/>
              </a:rPr>
              <a:t> --</a:t>
            </a:r>
            <a:r>
              <a:rPr lang="en-US" altLang="en-US" sz="1600" dirty="0" err="1">
                <a:latin typeface="Arial Unicode MS" panose="020B0604020202020204" pitchFamily="34" charset="-128"/>
              </a:rPr>
              <a:t>worker_threads</a:t>
            </a:r>
            <a:r>
              <a:rPr lang="en-US" altLang="en-US" sz="1600" dirty="0">
                <a:latin typeface="Arial Unicode MS" panose="020B0604020202020204" pitchFamily="34" charset="-128"/>
              </a:rPr>
              <a:t> 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4 -r</a:t>
            </a:r>
            <a:r>
              <a:rPr lang="en-US" altLang="en-US" sz="800" dirty="0" smtClean="0"/>
              <a:t> </a:t>
            </a:r>
            <a:endParaRPr lang="en-US" altLang="en-US" sz="800" dirty="0" smtClean="0"/>
          </a:p>
          <a:p>
            <a:pPr>
              <a:lnSpc>
                <a:spcPct val="150000"/>
              </a:lnSpc>
            </a:pPr>
            <a:endParaRPr lang="en-US" altLang="en-US" sz="8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600" dirty="0" smtClean="0">
                <a:latin typeface="Arial" panose="020B0604020202020204" pitchFamily="34" charset="0"/>
              </a:rPr>
              <a:t>*for </a:t>
            </a:r>
            <a:r>
              <a:rPr lang="en-US" sz="1600" dirty="0" smtClean="0"/>
              <a:t>1D</a:t>
            </a:r>
            <a:r>
              <a:rPr lang="en-US" sz="1600" baseline="30000" dirty="0" smtClean="0"/>
              <a:t>2 </a:t>
            </a:r>
            <a:r>
              <a:rPr lang="en-US" altLang="en-US" sz="1600" dirty="0" smtClean="0">
                <a:latin typeface="Arial" panose="020B0604020202020204" pitchFamily="34" charset="0"/>
              </a:rPr>
              <a:t> reads the script will be “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full_1dsq_basecaller.exe”</a:t>
            </a:r>
          </a:p>
          <a:p>
            <a:pPr>
              <a:lnSpc>
                <a:spcPct val="150000"/>
              </a:lnSpc>
            </a:pPr>
            <a:endParaRPr lang="en-US" altLang="en-US" sz="1600" i="1" dirty="0" smtClean="0">
              <a:latin typeface="Arial Unicode MS" panose="020B0604020202020204" pitchFamily="34" charset="-128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Help </a:t>
            </a:r>
            <a:r>
              <a:rPr lang="en-US" altLang="en-US" sz="1600" dirty="0" smtClean="0">
                <a:latin typeface="Arial Unicode MS" panose="020B0604020202020204" pitchFamily="34" charset="-128"/>
              </a:rPr>
              <a:t>on how to run Albacore:  </a:t>
            </a:r>
            <a:endParaRPr lang="en-US" altLang="en-US" sz="1600" dirty="0" smtClean="0">
              <a:latin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en-US" sz="1600" dirty="0" smtClean="0">
                <a:latin typeface="Arial Unicode MS" panose="020B0604020202020204" pitchFamily="34" charset="-128"/>
              </a:rPr>
              <a:t>read_fast5_basecaller.exe –h or read_fast5_basecaller.exe --help</a:t>
            </a:r>
            <a:r>
              <a:rPr lang="en-US" altLang="en-US" sz="800" dirty="0" smtClean="0">
                <a:latin typeface="Arial Unicode MS" panose="020B0604020202020204" pitchFamily="34" charset="-128"/>
              </a:rPr>
              <a:t> </a:t>
            </a:r>
            <a:endParaRPr lang="en-US" altLang="en-US" sz="3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600" i="1" dirty="0">
              <a:latin typeface="Arial" panose="020B0604020202020204" pitchFamily="34" charset="0"/>
            </a:endParaRPr>
          </a:p>
          <a:p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252250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</TotalTime>
  <Words>1599</Words>
  <Application>Microsoft Office PowerPoint</Application>
  <PresentationFormat>On-screen Show (4:3)</PresentationFormat>
  <Paragraphs>271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 Unicode MS</vt:lpstr>
      <vt:lpstr>American Typewriter</vt:lpstr>
      <vt:lpstr>Arial</vt:lpstr>
      <vt:lpstr>Avenir Next Condensed Regular</vt:lpstr>
      <vt:lpstr>Avenir Oblique</vt:lpstr>
      <vt:lpstr>Calibri</vt:lpstr>
      <vt:lpstr>Cordia New</vt:lpstr>
      <vt:lpstr>Mangal</vt:lpstr>
      <vt:lpstr>Wingdings</vt:lpstr>
      <vt:lpstr>Office Theme</vt:lpstr>
      <vt:lpstr>What is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NanoPipe – interactive tool for MinION sequencing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Nanopipe – interactive tool for MinIon sequencing analysis</dc:title>
  <dc:creator>vika</dc:creator>
  <cp:lastModifiedBy>VICTORIA SHABARDINA</cp:lastModifiedBy>
  <cp:revision>127</cp:revision>
  <dcterms:created xsi:type="dcterms:W3CDTF">2017-06-09T11:56:23Z</dcterms:created>
  <dcterms:modified xsi:type="dcterms:W3CDTF">2018-07-06T14:26:02Z</dcterms:modified>
</cp:coreProperties>
</file>